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56" r:id="rId2"/>
    <p:sldId id="258" r:id="rId3"/>
    <p:sldId id="259" r:id="rId4"/>
    <p:sldId id="261" r:id="rId5"/>
    <p:sldId id="278" r:id="rId6"/>
    <p:sldId id="280" r:id="rId7"/>
    <p:sldId id="274" r:id="rId8"/>
    <p:sldId id="281" r:id="rId9"/>
    <p:sldId id="279"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2"/>
    <p:restoredTop sz="93251"/>
  </p:normalViewPr>
  <p:slideViewPr>
    <p:cSldViewPr snapToGrid="0" snapToObjects="1">
      <p:cViewPr varScale="1">
        <p:scale>
          <a:sx n="78" d="100"/>
          <a:sy n="78"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2/19/18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05758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19667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6361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38592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2/19/18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2/19/18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2/19/18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2/19/18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hdphoto" Target="../media/hdphoto1.wdp"/><Relationship Id="rId5" Type="http://schemas.openxmlformats.org/officeDocument/2006/relationships/image" Target="../media/image7.tiff"/><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iff"/><Relationship Id="rId7" Type="http://schemas.openxmlformats.org/officeDocument/2006/relationships/image" Target="../media/image19.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tiff"/><Relationship Id="rId11" Type="http://schemas.openxmlformats.org/officeDocument/2006/relationships/image" Target="../media/image6.png"/><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gi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2</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5"/>
            <a:ext cx="0" cy="3667989"/>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3121" y="1832584"/>
            <a:ext cx="5153552" cy="1754326"/>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/home/pi/AOLME/Session2</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437611" y="1134736"/>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5775"/>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233306"/>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601518"/>
            <a:ext cx="6187854" cy="2862322"/>
          </a:xfrm>
          <a:prstGeom prst="rect">
            <a:avLst/>
          </a:prstGeom>
          <a:noFill/>
        </p:spPr>
        <p:txBody>
          <a:bodyPr wrap="square" rtlCol="0">
            <a:spAutoFit/>
          </a:bodyPr>
          <a:lstStyle/>
          <a:p>
            <a:pPr marL="360362" indent="-342900">
              <a:buAutoNum type="arabicPeriod"/>
            </a:pPr>
            <a:r>
              <a:rPr lang="en-US" dirty="0"/>
              <a:t>Have students reflect on how numbers cancel each other through inverse operations.</a:t>
            </a:r>
          </a:p>
          <a:p>
            <a:pPr marL="360362" indent="-342900">
              <a:buAutoNum type="arabicPeriod"/>
            </a:pPr>
            <a:r>
              <a:rPr lang="en-US" dirty="0"/>
              <a:t>Have them practice on paper getting rid of numbers to ’guess’ the number.</a:t>
            </a:r>
          </a:p>
          <a:p>
            <a:pPr marL="360362" indent="-342900">
              <a:buAutoNum type="arabicPeriod"/>
            </a:pPr>
            <a:r>
              <a:rPr lang="en-US" dirty="0"/>
              <a:t>Let students collaborate and have fun and encourage creativity and communication</a:t>
            </a:r>
          </a:p>
          <a:p>
            <a:pPr marL="360362" indent="-342900">
              <a:buAutoNum type="arabicPeriod"/>
            </a:pPr>
            <a:r>
              <a:rPr lang="en-US" dirty="0"/>
              <a:t>Try not to tell them, instead ask questions to prompt their thinking.</a:t>
            </a:r>
          </a:p>
          <a:p>
            <a:pPr marL="360362" indent="-342900">
              <a:buAutoNum type="arabicPeriod"/>
            </a:pPr>
            <a:r>
              <a:rPr lang="en-US" dirty="0"/>
              <a:t>Invite members from other teams to play the game of your team.</a:t>
            </a:r>
          </a:p>
        </p:txBody>
      </p:sp>
      <p:sp>
        <p:nvSpPr>
          <p:cNvPr id="12" name="Rectangle 11"/>
          <p:cNvSpPr/>
          <p:nvPr/>
        </p:nvSpPr>
        <p:spPr>
          <a:xfrm>
            <a:off x="791118" y="143924"/>
            <a:ext cx="10977569" cy="646331"/>
          </a:xfrm>
          <a:prstGeom prst="rect">
            <a:avLst/>
          </a:prstGeom>
        </p:spPr>
        <p:txBody>
          <a:bodyPr wrap="square">
            <a:spAutoFit/>
          </a:bodyPr>
          <a:lstStyle/>
          <a:p>
            <a:r>
              <a:rPr lang="en-US" sz="3600" b="1" dirty="0"/>
              <a:t>2.3. Creating Your # Guessing Game w/ Python</a:t>
            </a:r>
            <a:endParaRPr lang="en-US" sz="3600" dirty="0"/>
          </a:p>
        </p:txBody>
      </p:sp>
      <p:sp>
        <p:nvSpPr>
          <p:cNvPr id="2" name="Rectangle 1">
            <a:extLst>
              <a:ext uri="{FF2B5EF4-FFF2-40B4-BE49-F238E27FC236}">
                <a16:creationId xmlns:a16="http://schemas.microsoft.com/office/drawing/2014/main" id="{4766689A-B8A8-3B41-B725-F654AB746E46}"/>
              </a:ext>
            </a:extLst>
          </p:cNvPr>
          <p:cNvSpPr/>
          <p:nvPr/>
        </p:nvSpPr>
        <p:spPr>
          <a:xfrm>
            <a:off x="2857676" y="5719705"/>
            <a:ext cx="7689622" cy="369332"/>
          </a:xfrm>
          <a:prstGeom prst="rect">
            <a:avLst/>
          </a:prstGeom>
        </p:spPr>
        <p:txBody>
          <a:bodyPr wrap="square">
            <a:spAutoFit/>
          </a:bodyPr>
          <a:lstStyle/>
          <a:p>
            <a:pPr lvl="0"/>
            <a:r>
              <a:rPr lang="en-US" b="1" dirty="0"/>
              <a:t>Activity 3 Goal: </a:t>
            </a:r>
            <a:r>
              <a:rPr lang="en-US" dirty="0"/>
              <a:t>Program a number guessing game using Python.</a:t>
            </a:r>
          </a:p>
        </p:txBody>
      </p:sp>
      <p:sp>
        <p:nvSpPr>
          <p:cNvPr id="14" name="Rectangle 13">
            <a:extLst>
              <a:ext uri="{FF2B5EF4-FFF2-40B4-BE49-F238E27FC236}">
                <a16:creationId xmlns:a16="http://schemas.microsoft.com/office/drawing/2014/main" id="{E6A90184-0F16-EB4A-99CB-6EF95A70951F}"/>
              </a:ext>
            </a:extLst>
          </p:cNvPr>
          <p:cNvSpPr/>
          <p:nvPr/>
        </p:nvSpPr>
        <p:spPr>
          <a:xfrm>
            <a:off x="349727" y="3499146"/>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
        <p:nvSpPr>
          <p:cNvPr id="15" name="TextBox 14">
            <a:extLst>
              <a:ext uri="{FF2B5EF4-FFF2-40B4-BE49-F238E27FC236}">
                <a16:creationId xmlns:a16="http://schemas.microsoft.com/office/drawing/2014/main" id="{15CE9347-F7F2-6141-96C4-AF1B85759FCE}"/>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4143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95451291"/>
              </p:ext>
            </p:extLst>
          </p:nvPr>
        </p:nvGraphicFramePr>
        <p:xfrm>
          <a:off x="482599" y="1347884"/>
          <a:ext cx="10441214" cy="5188564"/>
        </p:xfrm>
        <a:graphic>
          <a:graphicData uri="http://schemas.openxmlformats.org/drawingml/2006/table">
            <a:tbl>
              <a:tblPr>
                <a:tableStyleId>{5C22544A-7EE6-4342-B048-85BDC9FD1C3A}</a:tableStyleId>
              </a:tblPr>
              <a:tblGrid>
                <a:gridCol w="10441214">
                  <a:extLst>
                    <a:ext uri="{9D8B030D-6E8A-4147-A177-3AD203B41FA5}">
                      <a16:colId xmlns:a16="http://schemas.microsoft.com/office/drawing/2014/main" val="20000"/>
                    </a:ext>
                  </a:extLst>
                </a:gridCol>
              </a:tblGrid>
              <a:tr h="5188564">
                <a:tc>
                  <a:txBody>
                    <a:bodyPr/>
                    <a:lstStyle/>
                    <a:p>
                      <a:pPr marL="646113" marR="0" indent="-347663" algn="l">
                        <a:lnSpc>
                          <a:spcPct val="107000"/>
                        </a:lnSpc>
                        <a:spcBef>
                          <a:spcPts val="0"/>
                        </a:spcBef>
                        <a:spcAft>
                          <a:spcPts val="800"/>
                        </a:spcAft>
                        <a:buFont typeface="Arial" charset="0"/>
                        <a:buChar char="•"/>
                        <a:tabLst/>
                      </a:pPr>
                      <a:r>
                        <a:rPr lang="en-US" sz="2500" dirty="0">
                          <a:effectLst/>
                        </a:rPr>
                        <a:t>SESSION 1: </a:t>
                      </a:r>
                      <a:r>
                        <a:rPr lang="en-US" sz="2500" b="1" i="1" dirty="0">
                          <a:effectLst/>
                        </a:rPr>
                        <a:t>Basic of Raspberry PI and Linux-</a:t>
                      </a:r>
                      <a:r>
                        <a:rPr lang="en-US" sz="2500" b="0" i="1" dirty="0">
                          <a:effectLst/>
                        </a:rPr>
                        <a:t>(motivational overview</a:t>
                      </a:r>
                      <a:r>
                        <a:rPr lang="en-US" sz="2500" b="0" i="1" baseline="0" dirty="0">
                          <a:effectLst/>
                        </a:rPr>
                        <a:t> of projects-images, ls, cd)</a:t>
                      </a:r>
                      <a:endParaRPr lang="en-US" sz="2500" b="0" i="1" dirty="0">
                        <a:effectLst/>
                      </a:endParaRPr>
                    </a:p>
                    <a:p>
                      <a:pPr marL="646113" marR="0" indent="-347663" algn="l">
                        <a:lnSpc>
                          <a:spcPct val="107000"/>
                        </a:lnSpc>
                        <a:spcBef>
                          <a:spcPts val="0"/>
                        </a:spcBef>
                        <a:spcAft>
                          <a:spcPts val="800"/>
                        </a:spcAft>
                        <a:buFont typeface="Arial" charset="0"/>
                        <a:buChar char="•"/>
                        <a:tabLst/>
                      </a:pPr>
                      <a:r>
                        <a:rPr lang="en-US" sz="2500" dirty="0">
                          <a:effectLst/>
                        </a:rPr>
                        <a:t>SESSION 2: </a:t>
                      </a:r>
                      <a:r>
                        <a:rPr lang="en-US" sz="2500" b="1" i="1" dirty="0">
                          <a:effectLst/>
                        </a:rPr>
                        <a:t>Introduction to Python Programming </a:t>
                      </a:r>
                      <a:r>
                        <a:rPr lang="en-US" sz="2500" b="0" i="1" dirty="0">
                          <a:effectLst/>
                        </a:rPr>
                        <a:t>(print, algebra, strings)</a:t>
                      </a:r>
                    </a:p>
                    <a:p>
                      <a:pPr marL="646113" marR="0" indent="-347663" algn="l">
                        <a:lnSpc>
                          <a:spcPct val="107000"/>
                        </a:lnSpc>
                        <a:spcBef>
                          <a:spcPts val="0"/>
                        </a:spcBef>
                        <a:spcAft>
                          <a:spcPts val="800"/>
                        </a:spcAft>
                        <a:buFont typeface="Arial" charset="0"/>
                        <a:buChar char="•"/>
                        <a:tabLst/>
                      </a:pPr>
                      <a:r>
                        <a:rPr lang="en-US" sz="2500" dirty="0">
                          <a:effectLst/>
                        </a:rPr>
                        <a:t>SESSION 3:  </a:t>
                      </a:r>
                      <a:r>
                        <a:rPr lang="en-US" sz="2500" b="1" i="1" dirty="0">
                          <a:effectLst/>
                        </a:rPr>
                        <a:t>Algorithms </a:t>
                      </a:r>
                      <a:r>
                        <a:rPr lang="en-US" sz="2500" b="0" i="1" dirty="0">
                          <a:effectLst/>
                        </a:rPr>
                        <a:t>(for and while loops, range commands, if statements,</a:t>
                      </a:r>
                      <a:r>
                        <a:rPr lang="en-US" sz="2500" b="0" i="1" baseline="0" dirty="0">
                          <a:effectLst/>
                        </a:rPr>
                        <a:t> inequalities, sprite movement)</a:t>
                      </a:r>
                      <a:endParaRPr lang="en-US" sz="2500" b="0" i="1"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41528" y="4139565"/>
            <a:ext cx="1982285" cy="2269671"/>
          </a:xfrm>
          <a:prstGeom prst="rect">
            <a:avLst/>
          </a:prstGeom>
          <a:ln w="31750" cap="sq">
            <a:noFill/>
            <a:miter lim="800000"/>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b="1" i="1" dirty="0">
                <a:solidFill>
                  <a:schemeClr val="tx1"/>
                </a:solidFill>
              </a:rPr>
              <a:t>introduction to Python Programming</a:t>
            </a:r>
            <a:endParaRPr lang="en-US" dirty="0"/>
          </a:p>
        </p:txBody>
      </p:sp>
      <p:sp>
        <p:nvSpPr>
          <p:cNvPr id="3" name="Content Placeholder 2"/>
          <p:cNvSpPr>
            <a:spLocks noGrp="1"/>
          </p:cNvSpPr>
          <p:nvPr>
            <p:ph idx="1"/>
          </p:nvPr>
        </p:nvSpPr>
        <p:spPr>
          <a:xfrm>
            <a:off x="736599" y="2512787"/>
            <a:ext cx="10905671" cy="3784600"/>
          </a:xfrm>
        </p:spPr>
        <p:txBody>
          <a:bodyPr>
            <a:noAutofit/>
          </a:bodyPr>
          <a:lstStyle/>
          <a:p>
            <a:pPr marL="0" lvl="0" indent="0">
              <a:buNone/>
            </a:pPr>
            <a:r>
              <a:rPr lang="en-US" sz="3200" dirty="0"/>
              <a:t>OBJECTIVES:</a:t>
            </a:r>
          </a:p>
          <a:p>
            <a:pPr marL="342900" lvl="0" indent="-342900">
              <a:buFont typeface="+mj-lt"/>
              <a:buAutoNum type="arabicPeriod"/>
            </a:pPr>
            <a:r>
              <a:rPr lang="en-US" sz="2800" dirty="0"/>
              <a:t>Apply basics of Python Programming.</a:t>
            </a:r>
          </a:p>
          <a:p>
            <a:pPr marL="342900" lvl="0" indent="-342900">
              <a:buFont typeface="+mj-lt"/>
              <a:buAutoNum type="arabicPeriod"/>
            </a:pPr>
            <a:r>
              <a:rPr lang="en-US" sz="2800" dirty="0"/>
              <a:t>Program basic operations and variables in Python.</a:t>
            </a:r>
          </a:p>
          <a:p>
            <a:pPr marL="342900" lvl="0" indent="-342900">
              <a:buFont typeface="+mj-lt"/>
              <a:buAutoNum type="arabicPeriod"/>
            </a:pPr>
            <a:r>
              <a:rPr lang="en-US" sz="2800" dirty="0"/>
              <a:t>Solve and create own operations, and arithmetic-algebraic expressions. </a:t>
            </a:r>
          </a:p>
          <a:p>
            <a:pPr marL="342900" lvl="0" indent="-342900">
              <a:buFont typeface="+mj-lt"/>
              <a:buAutoNum type="arabicPeriod"/>
            </a:pPr>
            <a:r>
              <a:rPr lang="en-US" sz="2800" dirty="0"/>
              <a:t>Program a number guessing game using Python.</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904329"/>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56494" y="2383971"/>
            <a:ext cx="5997690" cy="3690259"/>
          </a:xfrm>
        </p:spPr>
        <p:txBody>
          <a:bodyPr>
            <a:noAutofit/>
          </a:bodyPr>
          <a:lstStyle/>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1. </a:t>
            </a:r>
            <a:r>
              <a:rPr lang="en-US" sz="2400" b="1" dirty="0"/>
              <a:t>Exploring Python Programming</a:t>
            </a:r>
            <a:r>
              <a:rPr lang="en-US" sz="2400" b="1" dirty="0">
                <a:effectLst>
                  <a:outerShdw blurRad="50800" dist="76200" dir="2700000" algn="tl" rotWithShape="0">
                    <a:prstClr val="black">
                      <a:alpha val="40000"/>
                    </a:prstClr>
                  </a:outerShdw>
                </a:effectLst>
              </a:rPr>
              <a:t> </a:t>
            </a:r>
            <a:r>
              <a:rPr lang="en-US" sz="2400" b="1" dirty="0">
                <a:solidFill>
                  <a:schemeClr val="bg1"/>
                </a:solidFill>
                <a:effectLst>
                  <a:outerShdw blurRad="50800" dist="76200" dir="2700000" algn="tl" rotWithShape="0">
                    <a:prstClr val="black">
                      <a:alpha val="40000"/>
                    </a:prstClr>
                  </a:outerShdw>
                </a:effectLst>
              </a:rPr>
              <a:t>(print, strings, basic operations)</a:t>
            </a:r>
          </a:p>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2. </a:t>
            </a:r>
            <a:r>
              <a:rPr lang="en-US" sz="2400" b="1" dirty="0"/>
              <a:t>Programming Operations with Python </a:t>
            </a:r>
            <a:r>
              <a:rPr lang="en-US" sz="2400" b="1" dirty="0">
                <a:solidFill>
                  <a:schemeClr val="bg1"/>
                </a:solidFill>
                <a:effectLst>
                  <a:outerShdw blurRad="50800" dist="76200" dir="2700000" algn="tl" rotWithShape="0">
                    <a:prstClr val="black">
                      <a:alpha val="40000"/>
                    </a:prstClr>
                  </a:outerShdw>
                </a:effectLst>
              </a:rPr>
              <a:t>(linear equations, order of operations, and complex expressions)</a:t>
            </a:r>
          </a:p>
          <a:p>
            <a:pPr marL="642938" indent="-466725">
              <a:buNone/>
            </a:pPr>
            <a:r>
              <a:rPr lang="en-US" sz="2400" b="1" dirty="0">
                <a:solidFill>
                  <a:srgbClr val="FFFFFF"/>
                </a:solidFill>
              </a:rPr>
              <a:t>3. </a:t>
            </a:r>
            <a:r>
              <a:rPr lang="en-US" sz="2400" b="1" dirty="0"/>
              <a:t>Creating Your Guessing Game w/ Python </a:t>
            </a:r>
            <a:r>
              <a:rPr lang="en-US" sz="2400" b="1" dirty="0">
                <a:solidFill>
                  <a:srgbClr val="FFFFFF"/>
                </a:solidFill>
              </a:rPr>
              <a:t>(design, program, and share game by altering initial, base codes)</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15580924-032B-5545-B0D9-5BB8E35195B7}"/>
              </a:ext>
            </a:extLst>
          </p:cNvPr>
          <p:cNvSpPr txBox="1"/>
          <p:nvPr/>
        </p:nvSpPr>
        <p:spPr>
          <a:xfrm>
            <a:off x="2475967" y="3028165"/>
            <a:ext cx="1759410" cy="646331"/>
          </a:xfrm>
          <a:prstGeom prst="rect">
            <a:avLst/>
          </a:prstGeom>
          <a:solidFill>
            <a:schemeClr val="accent2">
              <a:lumMod val="20000"/>
              <a:lumOff val="80000"/>
            </a:schemeClr>
          </a:solidFill>
          <a:ln>
            <a:solidFill>
              <a:schemeClr val="accent2"/>
            </a:solidFill>
          </a:ln>
        </p:spPr>
        <p:txBody>
          <a:bodyPr wrap="square" rtlCol="0">
            <a:spAutoFit/>
          </a:bodyPr>
          <a:lstStyle/>
          <a:p>
            <a:r>
              <a:rPr lang="en-US" sz="1200" dirty="0"/>
              <a:t>A cell looks like a line to enter information. You can copy and erase cells.. </a:t>
            </a:r>
          </a:p>
        </p:txBody>
      </p:sp>
      <p:pic>
        <p:nvPicPr>
          <p:cNvPr id="43" name="Picture 42">
            <a:extLst>
              <a:ext uri="{FF2B5EF4-FFF2-40B4-BE49-F238E27FC236}">
                <a16:creationId xmlns:a16="http://schemas.microsoft.com/office/drawing/2014/main" id="{5B2E87BC-70B7-054D-8E35-DB47167F6523}"/>
              </a:ext>
            </a:extLst>
          </p:cNvPr>
          <p:cNvPicPr>
            <a:picLocks noChangeAspect="1"/>
          </p:cNvPicPr>
          <p:nvPr/>
        </p:nvPicPr>
        <p:blipFill>
          <a:blip r:embed="rId3"/>
          <a:stretch>
            <a:fillRect/>
          </a:stretch>
        </p:blipFill>
        <p:spPr>
          <a:xfrm>
            <a:off x="1933526" y="4073776"/>
            <a:ext cx="4027145" cy="2364551"/>
          </a:xfrm>
          <a:prstGeom prst="rect">
            <a:avLst/>
          </a:prstGeom>
        </p:spPr>
      </p:pic>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840148" y="200173"/>
            <a:ext cx="9360672" cy="646331"/>
          </a:xfrm>
          <a:prstGeom prst="rect">
            <a:avLst/>
          </a:prstGeom>
        </p:spPr>
        <p:txBody>
          <a:bodyPr wrap="square">
            <a:spAutoFit/>
          </a:bodyPr>
          <a:lstStyle/>
          <a:p>
            <a:r>
              <a:rPr lang="en-US" sz="3600" b="1" dirty="0"/>
              <a:t>2.1.  Exploring Programming with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0" y="1086293"/>
            <a:ext cx="5931579" cy="923330"/>
          </a:xfrm>
          <a:prstGeom prst="rect">
            <a:avLst/>
          </a:prstGeom>
          <a:noFill/>
        </p:spPr>
        <p:txBody>
          <a:bodyPr wrap="square" rtlCol="0">
            <a:spAutoFit/>
          </a:bodyPr>
          <a:lstStyle/>
          <a:p>
            <a:pPr marL="279400" indent="-261938"/>
            <a:r>
              <a:rPr lang="en-US" dirty="0"/>
              <a:t>1. </a:t>
            </a:r>
            <a:r>
              <a:rPr lang="en-US" b="1" dirty="0"/>
              <a:t>Practice </a:t>
            </a:r>
            <a:r>
              <a:rPr lang="en-US" dirty="0"/>
              <a:t>Python programming using </a:t>
            </a:r>
            <a:r>
              <a:rPr lang="en-US" b="1" dirty="0" err="1"/>
              <a:t>Jupyter</a:t>
            </a:r>
            <a:r>
              <a:rPr lang="en-US" dirty="0"/>
              <a:t>.  Open the terminal:       &amp; type in: </a:t>
            </a:r>
            <a:r>
              <a:rPr lang="en-US" sz="1600" dirty="0" err="1">
                <a:latin typeface="Courier New" panose="02070309020205020404" pitchFamily="49" charset="0"/>
                <a:cs typeface="Courier New" panose="02070309020205020404" pitchFamily="49" charset="0"/>
              </a:rPr>
              <a:t>jupyter</a:t>
            </a:r>
            <a:r>
              <a:rPr lang="en-US" sz="1600" dirty="0">
                <a:latin typeface="Courier New" panose="02070309020205020404" pitchFamily="49" charset="0"/>
                <a:cs typeface="Courier New" panose="02070309020205020404" pitchFamily="49" charset="0"/>
              </a:rPr>
              <a:t> notebook. </a:t>
            </a:r>
            <a:r>
              <a:rPr lang="en-US" dirty="0">
                <a:cs typeface="Courier New" panose="02070309020205020404" pitchFamily="49" charset="0"/>
              </a:rPr>
              <a:t>H</a:t>
            </a:r>
            <a:r>
              <a:rPr lang="en-US" dirty="0"/>
              <a:t>it Enter &amp; in </a:t>
            </a:r>
            <a:r>
              <a:rPr lang="en-US" dirty="0" err="1"/>
              <a:t>Jupyter</a:t>
            </a:r>
            <a:r>
              <a:rPr lang="en-US" dirty="0"/>
              <a:t> open ‘Session 2’ folder, then open ‘Untitled’ file.</a:t>
            </a:r>
            <a:endParaRPr lang="en-US" sz="1600" dirty="0">
              <a:latin typeface="Courier New" panose="02070309020205020404" pitchFamily="49" charset="0"/>
              <a:cs typeface="Courier New" panose="02070309020205020404" pitchFamily="49" charset="0"/>
            </a:endParaRPr>
          </a:p>
        </p:txBody>
      </p:sp>
      <p:sp>
        <p:nvSpPr>
          <p:cNvPr id="30" name="TextBox 29"/>
          <p:cNvSpPr txBox="1"/>
          <p:nvPr/>
        </p:nvSpPr>
        <p:spPr>
          <a:xfrm>
            <a:off x="137271" y="3758335"/>
            <a:ext cx="5861133" cy="646331"/>
          </a:xfrm>
          <a:prstGeom prst="rect">
            <a:avLst/>
          </a:prstGeom>
          <a:noFill/>
        </p:spPr>
        <p:txBody>
          <a:bodyPr wrap="square" rtlCol="0">
            <a:spAutoFit/>
          </a:bodyPr>
          <a:lstStyle/>
          <a:p>
            <a:pPr marL="15875" indent="-15875"/>
            <a:r>
              <a:rPr lang="en-US" dirty="0">
                <a:highlight>
                  <a:srgbClr val="FFFF00"/>
                </a:highlight>
              </a:rPr>
              <a:t>3. Run &amp; play CELLS A-C in Task 3. What do you notice about the print command? </a:t>
            </a:r>
          </a:p>
        </p:txBody>
      </p:sp>
      <p:sp>
        <p:nvSpPr>
          <p:cNvPr id="33" name="TextBox 32"/>
          <p:cNvSpPr txBox="1"/>
          <p:nvPr/>
        </p:nvSpPr>
        <p:spPr>
          <a:xfrm>
            <a:off x="6014733" y="3794791"/>
            <a:ext cx="4533524" cy="1477328"/>
          </a:xfrm>
          <a:prstGeom prst="rect">
            <a:avLst/>
          </a:prstGeom>
          <a:noFill/>
        </p:spPr>
        <p:txBody>
          <a:bodyPr wrap="square" rtlCol="0">
            <a:spAutoFit/>
          </a:bodyPr>
          <a:lstStyle/>
          <a:p>
            <a:pPr marL="176213" indent="-176213"/>
            <a:r>
              <a:rPr lang="en-US" dirty="0"/>
              <a:t>4. </a:t>
            </a:r>
            <a:r>
              <a:rPr lang="en-US" b="1" dirty="0"/>
              <a:t>Discuss &amp; Create:  </a:t>
            </a:r>
            <a:r>
              <a:rPr lang="en-US" dirty="0"/>
              <a:t>Based on what you did in task 3, complete the challenges  in TASK 4 in </a:t>
            </a:r>
            <a:r>
              <a:rPr lang="en-US" b="1" dirty="0" err="1"/>
              <a:t>Jupyter</a:t>
            </a:r>
            <a:r>
              <a:rPr lang="en-US" dirty="0"/>
              <a:t>.  Take turns.</a:t>
            </a:r>
          </a:p>
          <a:p>
            <a:pPr marL="176213" indent="-176213"/>
            <a:endParaRPr lang="en-US" dirty="0"/>
          </a:p>
          <a:p>
            <a:pPr marL="176213" indent="-176213" algn="r"/>
            <a:r>
              <a:rPr lang="en-US" i="1" dirty="0"/>
              <a:t>Be creative and have fun!</a:t>
            </a:r>
            <a:endParaRPr lang="en-US" dirty="0"/>
          </a:p>
        </p:txBody>
      </p:sp>
      <p:pic>
        <p:nvPicPr>
          <p:cNvPr id="62" name="Picture 6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158645" y="5644939"/>
            <a:ext cx="642302" cy="7610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5"/>
          <a:stretch>
            <a:fillRect/>
          </a:stretch>
        </p:blipFill>
        <p:spPr>
          <a:xfrm>
            <a:off x="10413239" y="3913217"/>
            <a:ext cx="1520074" cy="1520074"/>
          </a:xfrm>
          <a:prstGeom prst="rect">
            <a:avLst/>
          </a:prstGeom>
        </p:spPr>
      </p:pic>
      <p:pic>
        <p:nvPicPr>
          <p:cNvPr id="63" name="Picture 62" descr="Resultado de imagen para python programming icon"/>
          <p:cNvPicPr/>
          <p:nvPr/>
        </p:nvPicPr>
        <p:blipFill rotWithShape="1">
          <a:blip r:embed="rId6">
            <a:extLst>
              <a:ext uri="{28A0092B-C50C-407E-A947-70E740481C1C}">
                <a14:useLocalDpi xmlns:a14="http://schemas.microsoft.com/office/drawing/2010/main" val="0"/>
              </a:ext>
            </a:extLst>
          </a:blip>
          <a:srcRect b="21285"/>
          <a:stretch/>
        </p:blipFill>
        <p:spPr bwMode="auto">
          <a:xfrm>
            <a:off x="105091" y="274480"/>
            <a:ext cx="840148" cy="713257"/>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3" name="Picture 2">
            <a:extLst>
              <a:ext uri="{FF2B5EF4-FFF2-40B4-BE49-F238E27FC236}">
                <a16:creationId xmlns:a16="http://schemas.microsoft.com/office/drawing/2014/main" id="{72A8F727-5EEC-0D40-95A8-04E3A3345625}"/>
              </a:ext>
            </a:extLst>
          </p:cNvPr>
          <p:cNvPicPr>
            <a:picLocks noChangeAspect="1"/>
          </p:cNvPicPr>
          <p:nvPr/>
        </p:nvPicPr>
        <p:blipFill>
          <a:blip r:embed="rId7"/>
          <a:stretch>
            <a:fillRect/>
          </a:stretch>
        </p:blipFill>
        <p:spPr>
          <a:xfrm>
            <a:off x="407951" y="1960161"/>
            <a:ext cx="3547897" cy="393987"/>
          </a:xfrm>
          <a:prstGeom prst="rect">
            <a:avLst/>
          </a:prstGeom>
        </p:spPr>
      </p:pic>
      <p:sp>
        <p:nvSpPr>
          <p:cNvPr id="6" name="TextBox 5">
            <a:extLst>
              <a:ext uri="{FF2B5EF4-FFF2-40B4-BE49-F238E27FC236}">
                <a16:creationId xmlns:a16="http://schemas.microsoft.com/office/drawing/2014/main" id="{91E094FE-C6DE-A946-B699-206D660D785B}"/>
              </a:ext>
            </a:extLst>
          </p:cNvPr>
          <p:cNvSpPr txBox="1"/>
          <p:nvPr/>
        </p:nvSpPr>
        <p:spPr>
          <a:xfrm>
            <a:off x="5969105" y="1088198"/>
            <a:ext cx="6121375" cy="2031325"/>
          </a:xfrm>
          <a:prstGeom prst="rect">
            <a:avLst/>
          </a:prstGeom>
          <a:noFill/>
          <a:ln>
            <a:noFill/>
          </a:ln>
        </p:spPr>
        <p:txBody>
          <a:bodyPr wrap="square" rtlCol="0">
            <a:spAutoFit/>
          </a:bodyPr>
          <a:lstStyle/>
          <a:p>
            <a:r>
              <a:rPr lang="en-US" dirty="0"/>
              <a:t>2. </a:t>
            </a:r>
            <a:r>
              <a:rPr lang="en-US" b="1" dirty="0"/>
              <a:t>To play </a:t>
            </a:r>
            <a:r>
              <a:rPr lang="en-US" dirty="0"/>
              <a:t>the </a:t>
            </a:r>
            <a:r>
              <a:rPr lang="en-US" i="1" dirty="0"/>
              <a:t>Guessing Game</a:t>
            </a:r>
            <a:r>
              <a:rPr lang="en-US" dirty="0"/>
              <a:t>: (a) open Session 2 file in </a:t>
            </a:r>
            <a:r>
              <a:rPr lang="en-US" b="1" dirty="0" err="1"/>
              <a:t>Jupyter</a:t>
            </a:r>
            <a:r>
              <a:rPr lang="en-US" dirty="0"/>
              <a:t>, </a:t>
            </a:r>
          </a:p>
          <a:p>
            <a:pPr marL="2813050" indent="-344488"/>
            <a:r>
              <a:rPr lang="en-US" dirty="0"/>
              <a:t>(b) In task 2, select the cell named: EXAMPLE with game code, </a:t>
            </a:r>
          </a:p>
          <a:p>
            <a:pPr marL="2813050" indent="-344488"/>
            <a:r>
              <a:rPr lang="en-US" dirty="0"/>
              <a:t>(c) click ‘run’  </a:t>
            </a:r>
          </a:p>
          <a:p>
            <a:pPr marL="2813050" indent="-344488"/>
            <a:r>
              <a:rPr lang="en-US" dirty="0"/>
              <a:t>(d) at bottom, enter data it asks for</a:t>
            </a:r>
          </a:p>
          <a:p>
            <a:pPr marL="2813050" indent="-344488"/>
            <a:r>
              <a:rPr lang="en-US" dirty="0"/>
              <a:t>(e) take turns</a:t>
            </a:r>
          </a:p>
          <a:p>
            <a:pPr marL="2813050" indent="-344488"/>
            <a:r>
              <a:rPr lang="en-US" dirty="0"/>
              <a:t>(f) clear cell by clicking on ‘run’ again</a:t>
            </a:r>
          </a:p>
        </p:txBody>
      </p:sp>
      <p:grpSp>
        <p:nvGrpSpPr>
          <p:cNvPr id="18" name="Group 17">
            <a:extLst>
              <a:ext uri="{FF2B5EF4-FFF2-40B4-BE49-F238E27FC236}">
                <a16:creationId xmlns:a16="http://schemas.microsoft.com/office/drawing/2014/main" id="{08102D46-807C-FC4D-81C8-B779110A3C2B}"/>
              </a:ext>
            </a:extLst>
          </p:cNvPr>
          <p:cNvGrpSpPr/>
          <p:nvPr/>
        </p:nvGrpSpPr>
        <p:grpSpPr>
          <a:xfrm>
            <a:off x="3860338" y="1972815"/>
            <a:ext cx="2163685" cy="1569660"/>
            <a:chOff x="1698109" y="1989144"/>
            <a:chExt cx="2163685" cy="1569660"/>
          </a:xfrm>
        </p:grpSpPr>
        <p:sp>
          <p:nvSpPr>
            <p:cNvPr id="26" name="TextBox 25">
              <a:extLst>
                <a:ext uri="{FF2B5EF4-FFF2-40B4-BE49-F238E27FC236}">
                  <a16:creationId xmlns:a16="http://schemas.microsoft.com/office/drawing/2014/main" id="{3746E068-79D0-434C-8DF8-3934DCD67258}"/>
                </a:ext>
              </a:extLst>
            </p:cNvPr>
            <p:cNvSpPr txBox="1"/>
            <p:nvPr/>
          </p:nvSpPr>
          <p:spPr>
            <a:xfrm>
              <a:off x="2078076" y="1989144"/>
              <a:ext cx="1783718" cy="1569660"/>
            </a:xfrm>
            <a:prstGeom prst="rect">
              <a:avLst/>
            </a:prstGeom>
            <a:noFill/>
            <a:ln>
              <a:solidFill>
                <a:schemeClr val="accent1"/>
              </a:solidFill>
            </a:ln>
          </p:spPr>
          <p:txBody>
            <a:bodyPr wrap="square" rtlCol="0">
              <a:spAutoFit/>
            </a:bodyPr>
            <a:lstStyle/>
            <a:p>
              <a:pPr marL="15875"/>
              <a:r>
                <a:rPr lang="en-US" sz="1600" dirty="0"/>
                <a:t>In ‘Untitled’ file, navigate </a:t>
              </a:r>
              <a:r>
                <a:rPr lang="en-US" sz="1600" b="1" dirty="0" err="1"/>
                <a:t>Jupyter</a:t>
              </a:r>
              <a:r>
                <a:rPr lang="en-US" sz="1600" b="1" dirty="0"/>
                <a:t> </a:t>
              </a:r>
              <a:r>
                <a:rPr lang="en-US" sz="1600" dirty="0"/>
                <a:t>by exploring what each icon on the the taskbar does.</a:t>
              </a:r>
            </a:p>
            <a:p>
              <a:pPr marL="15875"/>
              <a:r>
                <a:rPr lang="en-US" sz="1600" i="1" dirty="0"/>
                <a:t>What’s a cell?</a:t>
              </a:r>
            </a:p>
          </p:txBody>
        </p:sp>
        <p:sp>
          <p:nvSpPr>
            <p:cNvPr id="14" name="Left Arrow 13">
              <a:extLst>
                <a:ext uri="{FF2B5EF4-FFF2-40B4-BE49-F238E27FC236}">
                  <a16:creationId xmlns:a16="http://schemas.microsoft.com/office/drawing/2014/main" id="{E6D04F94-702B-BA42-B28E-78BDF7919F2A}"/>
                </a:ext>
              </a:extLst>
            </p:cNvPr>
            <p:cNvSpPr/>
            <p:nvPr/>
          </p:nvSpPr>
          <p:spPr>
            <a:xfrm>
              <a:off x="1698109" y="2008693"/>
              <a:ext cx="375039" cy="299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2A525FEE-679B-8940-9722-1E3E609BD728}"/>
              </a:ext>
            </a:extLst>
          </p:cNvPr>
          <p:cNvPicPr/>
          <p:nvPr/>
        </p:nvPicPr>
        <p:blipFill>
          <a:blip r:embed="rId8">
            <a:extLst>
              <a:ext uri="{28A0092B-C50C-407E-A947-70E740481C1C}">
                <a14:useLocalDpi xmlns:a14="http://schemas.microsoft.com/office/drawing/2010/main" val="0"/>
              </a:ext>
            </a:extLst>
          </a:blip>
          <a:stretch>
            <a:fillRect/>
          </a:stretch>
        </p:blipFill>
        <p:spPr>
          <a:xfrm>
            <a:off x="9973440" y="2009623"/>
            <a:ext cx="477948" cy="247882"/>
          </a:xfrm>
          <a:prstGeom prst="rect">
            <a:avLst/>
          </a:prstGeom>
        </p:spPr>
      </p:pic>
      <p:pic>
        <p:nvPicPr>
          <p:cNvPr id="24" name="Picture 23">
            <a:extLst>
              <a:ext uri="{FF2B5EF4-FFF2-40B4-BE49-F238E27FC236}">
                <a16:creationId xmlns:a16="http://schemas.microsoft.com/office/drawing/2014/main" id="{934D272D-0C1A-7E42-B3EB-65CA7634F700}"/>
              </a:ext>
            </a:extLst>
          </p:cNvPr>
          <p:cNvPicPr>
            <a:picLocks noChangeAspect="1"/>
          </p:cNvPicPr>
          <p:nvPr/>
        </p:nvPicPr>
        <p:blipFill>
          <a:blip r:embed="rId9"/>
          <a:stretch>
            <a:fillRect/>
          </a:stretch>
        </p:blipFill>
        <p:spPr>
          <a:xfrm>
            <a:off x="6023690" y="1507433"/>
            <a:ext cx="2483771" cy="2217070"/>
          </a:xfrm>
          <a:prstGeom prst="rect">
            <a:avLst/>
          </a:prstGeom>
        </p:spPr>
      </p:pic>
      <p:grpSp>
        <p:nvGrpSpPr>
          <p:cNvPr id="28" name="Group 27">
            <a:extLst>
              <a:ext uri="{FF2B5EF4-FFF2-40B4-BE49-F238E27FC236}">
                <a16:creationId xmlns:a16="http://schemas.microsoft.com/office/drawing/2014/main" id="{F7F3906D-F7FB-CC4A-B8ED-29404339755E}"/>
              </a:ext>
            </a:extLst>
          </p:cNvPr>
          <p:cNvGrpSpPr/>
          <p:nvPr/>
        </p:nvGrpSpPr>
        <p:grpSpPr>
          <a:xfrm>
            <a:off x="7369781" y="1668927"/>
            <a:ext cx="1106502" cy="1418298"/>
            <a:chOff x="8787631" y="2419014"/>
            <a:chExt cx="1106502" cy="1418298"/>
          </a:xfrm>
        </p:grpSpPr>
        <p:sp>
          <p:nvSpPr>
            <p:cNvPr id="25" name="Rounded Rectangle 24">
              <a:extLst>
                <a:ext uri="{FF2B5EF4-FFF2-40B4-BE49-F238E27FC236}">
                  <a16:creationId xmlns:a16="http://schemas.microsoft.com/office/drawing/2014/main" id="{1A78302F-2F05-F64A-8F1B-7239E1F8CB50}"/>
                </a:ext>
              </a:extLst>
            </p:cNvPr>
            <p:cNvSpPr/>
            <p:nvPr/>
          </p:nvSpPr>
          <p:spPr>
            <a:xfrm>
              <a:off x="8787631" y="2419014"/>
              <a:ext cx="1106502" cy="14182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Imagen 1"/>
            <p:cNvPicPr/>
            <p:nvPr/>
          </p:nvPicPr>
          <p:blipFill rotWithShape="1">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artisticPaintBrush/>
                      </a14:imgEffect>
                    </a14:imgLayer>
                  </a14:imgProps>
                </a:ext>
              </a:extLst>
            </a:blip>
            <a:srcRect/>
            <a:stretch/>
          </p:blipFill>
          <p:spPr bwMode="auto">
            <a:xfrm>
              <a:off x="8811241" y="2521430"/>
              <a:ext cx="1050234" cy="1186783"/>
            </a:xfrm>
            <a:prstGeom prst="rect">
              <a:avLst/>
            </a:prstGeom>
            <a:noFill/>
            <a:ln w="31750" cap="sq">
              <a:noFill/>
              <a:miter lim="800000"/>
            </a:ln>
          </p:spPr>
        </p:pic>
      </p:grpSp>
      <p:sp>
        <p:nvSpPr>
          <p:cNvPr id="29" name="Rounded Rectangular Callout 28">
            <a:extLst>
              <a:ext uri="{FF2B5EF4-FFF2-40B4-BE49-F238E27FC236}">
                <a16:creationId xmlns:a16="http://schemas.microsoft.com/office/drawing/2014/main" id="{627FFDDD-120D-F24C-B63E-4486B22928C1}"/>
              </a:ext>
            </a:extLst>
          </p:cNvPr>
          <p:cNvSpPr/>
          <p:nvPr/>
        </p:nvSpPr>
        <p:spPr>
          <a:xfrm>
            <a:off x="8824651" y="3196982"/>
            <a:ext cx="3018551" cy="362568"/>
          </a:xfrm>
          <a:prstGeom prst="wedgeRoundRectCallout">
            <a:avLst>
              <a:gd name="adj1" fmla="val -83561"/>
              <a:gd name="adj2" fmla="val -124736"/>
              <a:gd name="adj3" fmla="val 1666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To clear cells follow these steps.</a:t>
            </a:r>
          </a:p>
        </p:txBody>
      </p:sp>
      <p:cxnSp>
        <p:nvCxnSpPr>
          <p:cNvPr id="36" name="Straight Arrow Connector 35">
            <a:extLst>
              <a:ext uri="{FF2B5EF4-FFF2-40B4-BE49-F238E27FC236}">
                <a16:creationId xmlns:a16="http://schemas.microsoft.com/office/drawing/2014/main" id="{ACF7C3E0-1C7F-9343-8E8E-512F3F9FD526}"/>
              </a:ext>
            </a:extLst>
          </p:cNvPr>
          <p:cNvCxnSpPr>
            <a:cxnSpLocks/>
          </p:cNvCxnSpPr>
          <p:nvPr/>
        </p:nvCxnSpPr>
        <p:spPr>
          <a:xfrm flipV="1">
            <a:off x="620963" y="2266877"/>
            <a:ext cx="0" cy="2320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909CA6-29D1-FE4F-82E5-D04236871E8F}"/>
              </a:ext>
            </a:extLst>
          </p:cNvPr>
          <p:cNvSpPr txBox="1"/>
          <p:nvPr/>
        </p:nvSpPr>
        <p:spPr>
          <a:xfrm>
            <a:off x="322515" y="5259210"/>
            <a:ext cx="1537015"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These boxes are (Python or Text) cells: some have: </a:t>
            </a:r>
            <a:r>
              <a:rPr lang="en-US" sz="1400" dirty="0">
                <a:latin typeface="Courier New" panose="02070309020205020404" pitchFamily="49" charset="0"/>
                <a:cs typeface="Courier New" panose="02070309020205020404" pitchFamily="49" charset="0"/>
              </a:rPr>
              <a:t>‘In [ ]</a:t>
            </a:r>
            <a:r>
              <a:rPr lang="en-US" sz="1400" dirty="0"/>
              <a:t>’ and others don’t. Why?</a:t>
            </a:r>
          </a:p>
        </p:txBody>
      </p:sp>
      <p:grpSp>
        <p:nvGrpSpPr>
          <p:cNvPr id="45" name="Group 44">
            <a:extLst>
              <a:ext uri="{FF2B5EF4-FFF2-40B4-BE49-F238E27FC236}">
                <a16:creationId xmlns:a16="http://schemas.microsoft.com/office/drawing/2014/main" id="{C29C5D2E-4B68-634C-AB44-B3E94B962A67}"/>
              </a:ext>
            </a:extLst>
          </p:cNvPr>
          <p:cNvGrpSpPr/>
          <p:nvPr/>
        </p:nvGrpSpPr>
        <p:grpSpPr>
          <a:xfrm>
            <a:off x="195057" y="4583212"/>
            <a:ext cx="1737960" cy="523220"/>
            <a:chOff x="195057" y="4583212"/>
            <a:chExt cx="1737960" cy="523220"/>
          </a:xfrm>
        </p:grpSpPr>
        <p:sp>
          <p:nvSpPr>
            <p:cNvPr id="53" name="TextBox 52">
              <a:extLst>
                <a:ext uri="{FF2B5EF4-FFF2-40B4-BE49-F238E27FC236}">
                  <a16:creationId xmlns:a16="http://schemas.microsoft.com/office/drawing/2014/main" id="{78DE84D0-BC14-8641-A715-209AE592BE38}"/>
                </a:ext>
              </a:extLst>
            </p:cNvPr>
            <p:cNvSpPr txBox="1"/>
            <p:nvPr/>
          </p:nvSpPr>
          <p:spPr>
            <a:xfrm>
              <a:off x="195057" y="4583212"/>
              <a:ext cx="1705812" cy="523220"/>
            </a:xfrm>
            <a:prstGeom prst="rect">
              <a:avLst/>
            </a:prstGeom>
            <a:solidFill>
              <a:schemeClr val="accent2">
                <a:lumMod val="40000"/>
                <a:lumOff val="60000"/>
              </a:schemeClr>
            </a:solidFill>
            <a:ln>
              <a:solidFill>
                <a:schemeClr val="accent2"/>
              </a:solidFill>
            </a:ln>
          </p:spPr>
          <p:txBody>
            <a:bodyPr wrap="square" rtlCol="0">
              <a:spAutoFit/>
            </a:bodyPr>
            <a:lstStyle/>
            <a:p>
              <a:r>
                <a:rPr lang="en-US" sz="1400" dirty="0"/>
                <a:t>Why does the cell blue frame mean?</a:t>
              </a:r>
            </a:p>
          </p:txBody>
        </p:sp>
        <p:sp>
          <p:nvSpPr>
            <p:cNvPr id="55" name="Left Arrow 54">
              <a:extLst>
                <a:ext uri="{FF2B5EF4-FFF2-40B4-BE49-F238E27FC236}">
                  <a16:creationId xmlns:a16="http://schemas.microsoft.com/office/drawing/2014/main" id="{F332DFB3-B8A7-E64C-B56D-4DB63D0DF01F}"/>
                </a:ext>
              </a:extLst>
            </p:cNvPr>
            <p:cNvSpPr/>
            <p:nvPr/>
          </p:nvSpPr>
          <p:spPr>
            <a:xfrm rot="10800000">
              <a:off x="1623178" y="4824635"/>
              <a:ext cx="309839" cy="2487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Left Brace 43">
            <a:extLst>
              <a:ext uri="{FF2B5EF4-FFF2-40B4-BE49-F238E27FC236}">
                <a16:creationId xmlns:a16="http://schemas.microsoft.com/office/drawing/2014/main" id="{139EECC9-6B2D-434D-93A0-FE5FE055C73D}"/>
              </a:ext>
            </a:extLst>
          </p:cNvPr>
          <p:cNvSpPr/>
          <p:nvPr/>
        </p:nvSpPr>
        <p:spPr>
          <a:xfrm>
            <a:off x="1857293" y="4025032"/>
            <a:ext cx="454197" cy="2462040"/>
          </a:xfrm>
          <a:prstGeom prst="leftBrace">
            <a:avLst>
              <a:gd name="adj1" fmla="val 8333"/>
              <a:gd name="adj2" fmla="val 75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Callout 46">
            <a:extLst>
              <a:ext uri="{FF2B5EF4-FFF2-40B4-BE49-F238E27FC236}">
                <a16:creationId xmlns:a16="http://schemas.microsoft.com/office/drawing/2014/main" id="{F01F8D64-1479-514B-9311-B1903D413EE1}"/>
              </a:ext>
            </a:extLst>
          </p:cNvPr>
          <p:cNvSpPr/>
          <p:nvPr/>
        </p:nvSpPr>
        <p:spPr>
          <a:xfrm>
            <a:off x="6039440" y="5106432"/>
            <a:ext cx="2768386" cy="1331897"/>
          </a:xfrm>
          <a:prstGeom prst="wedgeEllipseCallout">
            <a:avLst>
              <a:gd name="adj1" fmla="val -67134"/>
              <a:gd name="adj2" fmla="val -7167"/>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do you notice about the red text and what appears below the cells?  What if you changed the red text? </a:t>
            </a:r>
          </a:p>
        </p:txBody>
      </p:sp>
      <p:sp>
        <p:nvSpPr>
          <p:cNvPr id="59" name="TextBox 58">
            <a:extLst>
              <a:ext uri="{FF2B5EF4-FFF2-40B4-BE49-F238E27FC236}">
                <a16:creationId xmlns:a16="http://schemas.microsoft.com/office/drawing/2014/main" id="{A6226C5F-6E12-BE4C-B44A-135A859AD16F}"/>
              </a:ext>
            </a:extLst>
          </p:cNvPr>
          <p:cNvSpPr txBox="1"/>
          <p:nvPr/>
        </p:nvSpPr>
        <p:spPr>
          <a:xfrm>
            <a:off x="8929459" y="5563133"/>
            <a:ext cx="2843443" cy="584775"/>
          </a:xfrm>
          <a:prstGeom prst="rect">
            <a:avLst/>
          </a:prstGeom>
          <a:noFill/>
          <a:ln>
            <a:solidFill>
              <a:schemeClr val="accent1"/>
            </a:solidFill>
          </a:ln>
        </p:spPr>
        <p:txBody>
          <a:bodyPr wrap="square" rtlCol="0">
            <a:spAutoFit/>
          </a:bodyPr>
          <a:lstStyle/>
          <a:p>
            <a:pPr algn="ctr"/>
            <a:r>
              <a:rPr lang="en-US" sz="1600" i="1" dirty="0"/>
              <a:t>Have you played the guessing game before?</a:t>
            </a:r>
          </a:p>
        </p:txBody>
      </p:sp>
      <p:pic>
        <p:nvPicPr>
          <p:cNvPr id="49" name="Picture 48">
            <a:extLst>
              <a:ext uri="{FF2B5EF4-FFF2-40B4-BE49-F238E27FC236}">
                <a16:creationId xmlns:a16="http://schemas.microsoft.com/office/drawing/2014/main" id="{49FEB19A-1C26-5C49-B190-BD41E5F35371}"/>
              </a:ext>
            </a:extLst>
          </p:cNvPr>
          <p:cNvPicPr>
            <a:picLocks noChangeAspect="1"/>
          </p:cNvPicPr>
          <p:nvPr/>
        </p:nvPicPr>
        <p:blipFill>
          <a:blip r:embed="rId12">
            <a:clrChange>
              <a:clrFrom>
                <a:srgbClr val="FEFFFF"/>
              </a:clrFrom>
              <a:clrTo>
                <a:srgbClr val="FEFFFF">
                  <a:alpha val="0"/>
                </a:srgbClr>
              </a:clrTo>
            </a:clrChange>
          </a:blip>
          <a:stretch>
            <a:fillRect/>
          </a:stretch>
        </p:blipFill>
        <p:spPr>
          <a:xfrm>
            <a:off x="1254683" y="2414677"/>
            <a:ext cx="2492431" cy="1272961"/>
          </a:xfrm>
          <a:prstGeom prst="rect">
            <a:avLst/>
          </a:prstGeom>
        </p:spPr>
      </p:pic>
      <p:sp>
        <p:nvSpPr>
          <p:cNvPr id="34" name="TextBox 33">
            <a:extLst>
              <a:ext uri="{FF2B5EF4-FFF2-40B4-BE49-F238E27FC236}">
                <a16:creationId xmlns:a16="http://schemas.microsoft.com/office/drawing/2014/main" id="{F96F1F97-48D5-984C-A69F-5F6FA6A74AC0}"/>
              </a:ext>
            </a:extLst>
          </p:cNvPr>
          <p:cNvSpPr txBox="1"/>
          <p:nvPr/>
        </p:nvSpPr>
        <p:spPr>
          <a:xfrm>
            <a:off x="195058" y="2498907"/>
            <a:ext cx="1047757" cy="1169551"/>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SAVE your work every time by clicking on this icon.</a:t>
            </a:r>
          </a:p>
        </p:txBody>
      </p:sp>
      <p:pic>
        <p:nvPicPr>
          <p:cNvPr id="41" name="Picture 40">
            <a:extLst>
              <a:ext uri="{FF2B5EF4-FFF2-40B4-BE49-F238E27FC236}">
                <a16:creationId xmlns:a16="http://schemas.microsoft.com/office/drawing/2014/main" id="{FD9907D9-1E28-6346-8B27-0E404CFCBCD5}"/>
              </a:ext>
            </a:extLst>
          </p:cNvPr>
          <p:cNvPicPr/>
          <p:nvPr/>
        </p:nvPicPr>
        <p:blipFill rotWithShape="1">
          <a:blip r:embed="rId13">
            <a:extLst>
              <a:ext uri="{28A0092B-C50C-407E-A947-70E740481C1C}">
                <a14:useLocalDpi xmlns:a14="http://schemas.microsoft.com/office/drawing/2010/main" val="0"/>
              </a:ext>
            </a:extLst>
          </a:blip>
          <a:srcRect l="12196" t="14288" r="7317" b="14284"/>
          <a:stretch/>
        </p:blipFill>
        <p:spPr bwMode="auto">
          <a:xfrm>
            <a:off x="1242815" y="1464838"/>
            <a:ext cx="314325" cy="238125"/>
          </a:xfrm>
          <a:prstGeom prst="rect">
            <a:avLst/>
          </a:prstGeom>
          <a:noFill/>
          <a:ln>
            <a:noFill/>
          </a:ln>
          <a:extLst>
            <a:ext uri="{53640926-AAD7-44D8-BBD7-CCE9431645EC}">
              <a14:shadowObscured xmlns:a14="http://schemas.microsoft.com/office/drawing/2010/main"/>
            </a:ext>
          </a:extLst>
        </p:spPr>
      </p:pic>
      <p:cxnSp>
        <p:nvCxnSpPr>
          <p:cNvPr id="46" name="Straight Arrow Connector 45">
            <a:extLst>
              <a:ext uri="{FF2B5EF4-FFF2-40B4-BE49-F238E27FC236}">
                <a16:creationId xmlns:a16="http://schemas.microsoft.com/office/drawing/2014/main" id="{445CAD96-80A5-A046-A827-4D5869C020F2}"/>
              </a:ext>
            </a:extLst>
          </p:cNvPr>
          <p:cNvCxnSpPr>
            <a:cxnSpLocks/>
          </p:cNvCxnSpPr>
          <p:nvPr/>
        </p:nvCxnSpPr>
        <p:spPr>
          <a:xfrm flipV="1">
            <a:off x="3363686" y="2842524"/>
            <a:ext cx="0" cy="17249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19982E-BDF1-B64E-B40E-107195DDCC1F}"/>
              </a:ext>
            </a:extLst>
          </p:cNvPr>
          <p:cNvCxnSpPr>
            <a:cxnSpLocks/>
          </p:cNvCxnSpPr>
          <p:nvPr/>
        </p:nvCxnSpPr>
        <p:spPr>
          <a:xfrm flipH="1">
            <a:off x="7715250" y="3501766"/>
            <a:ext cx="1223706" cy="916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8319745-61AD-4841-B9E8-2DC1CC0D9D05}"/>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09999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43855" y="1673599"/>
            <a:ext cx="4412710" cy="2031325"/>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Folder: /home/pi/AOLME/Session 2/  </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AutoNum type="arabicPeriod"/>
            </a:pPr>
            <a:r>
              <a:rPr lang="en-US" dirty="0"/>
              <a:t>Raspberry Pi and Monitor</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60969" y="926653"/>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38343"/>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2737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5980973" y="1822303"/>
            <a:ext cx="6095024" cy="3970318"/>
          </a:xfrm>
          <a:prstGeom prst="rect">
            <a:avLst/>
          </a:prstGeom>
          <a:noFill/>
        </p:spPr>
        <p:txBody>
          <a:bodyPr wrap="square" rtlCol="0">
            <a:spAutoFit/>
          </a:bodyPr>
          <a:lstStyle/>
          <a:p>
            <a:pPr marL="360362" indent="-342900">
              <a:buAutoNum type="arabicPeriod"/>
            </a:pPr>
            <a:r>
              <a:rPr lang="en-US" dirty="0"/>
              <a:t>Make sure that for the first task students open the ‘Untitled’ file in Session 2 folder.  Have them type and try all icons in taskbar.  Have them explore and then talk about what the discover.  They might make connections to what they’ve done in other computers.</a:t>
            </a:r>
          </a:p>
          <a:p>
            <a:pPr marL="360362" indent="-342900">
              <a:buAutoNum type="arabicPeriod"/>
            </a:pPr>
            <a:r>
              <a:rPr lang="en-US" dirty="0"/>
              <a:t>Have students realize different types of cells.</a:t>
            </a:r>
          </a:p>
          <a:p>
            <a:pPr marL="360362" indent="-342900">
              <a:buAutoNum type="arabicPeriod"/>
            </a:pPr>
            <a:r>
              <a:rPr lang="en-US" dirty="0"/>
              <a:t>When playing guessing game, let students take turns playing game, maybe by pairs? Taking turns typing?</a:t>
            </a:r>
          </a:p>
          <a:p>
            <a:pPr marL="360362" indent="-342900">
              <a:buAutoNum type="arabicPeriod"/>
            </a:pPr>
            <a:r>
              <a:rPr lang="en-US" dirty="0"/>
              <a:t>Task 3 it’s important to notice ‘print’ and what if they didn’t typed print? What happens? Let them experiment especially notice that the red text or strings can be changed to any language even, but green words can’t be changed.</a:t>
            </a:r>
          </a:p>
          <a:p>
            <a:pPr marL="360362" indent="-342900">
              <a:buAutoNum type="arabicPeriod"/>
            </a:pPr>
            <a:r>
              <a:rPr lang="en-US" dirty="0"/>
              <a:t> Have students debrief what they learned by experimenting and have them write notes in journal. </a:t>
            </a:r>
          </a:p>
        </p:txBody>
      </p:sp>
      <p:sp>
        <p:nvSpPr>
          <p:cNvPr id="12" name="Rectangle 11"/>
          <p:cNvSpPr/>
          <p:nvPr/>
        </p:nvSpPr>
        <p:spPr>
          <a:xfrm>
            <a:off x="237804" y="135864"/>
            <a:ext cx="11838193" cy="646331"/>
          </a:xfrm>
          <a:prstGeom prst="rect">
            <a:avLst/>
          </a:prstGeom>
        </p:spPr>
        <p:txBody>
          <a:bodyPr wrap="square">
            <a:spAutoFit/>
          </a:bodyPr>
          <a:lstStyle/>
          <a:p>
            <a:r>
              <a:rPr lang="en-US" sz="3600" b="1" dirty="0"/>
              <a:t>2.1. Exploring Programming with Python</a:t>
            </a:r>
            <a:endParaRPr lang="en-US" sz="3600" dirty="0"/>
          </a:p>
        </p:txBody>
      </p:sp>
      <p:sp>
        <p:nvSpPr>
          <p:cNvPr id="3" name="Rectangle 2">
            <a:extLst>
              <a:ext uri="{FF2B5EF4-FFF2-40B4-BE49-F238E27FC236}">
                <a16:creationId xmlns:a16="http://schemas.microsoft.com/office/drawing/2014/main" id="{A43ED614-A273-BE4C-9BFE-04A7DB0E888E}"/>
              </a:ext>
            </a:extLst>
          </p:cNvPr>
          <p:cNvSpPr/>
          <p:nvPr/>
        </p:nvSpPr>
        <p:spPr>
          <a:xfrm>
            <a:off x="3103752" y="5761612"/>
            <a:ext cx="5380319" cy="369332"/>
          </a:xfrm>
          <a:prstGeom prst="rect">
            <a:avLst/>
          </a:prstGeom>
        </p:spPr>
        <p:txBody>
          <a:bodyPr wrap="none">
            <a:spAutoFit/>
          </a:bodyPr>
          <a:lstStyle/>
          <a:p>
            <a:pPr lvl="0"/>
            <a:r>
              <a:rPr lang="en-US" b="1" dirty="0"/>
              <a:t>Activity 1 Goal</a:t>
            </a:r>
            <a:r>
              <a:rPr lang="en-US" dirty="0"/>
              <a:t>:  Apply basics of Python Programming.</a:t>
            </a:r>
          </a:p>
        </p:txBody>
      </p:sp>
      <p:sp>
        <p:nvSpPr>
          <p:cNvPr id="14" name="Rectangle 13">
            <a:extLst>
              <a:ext uri="{FF2B5EF4-FFF2-40B4-BE49-F238E27FC236}">
                <a16:creationId xmlns:a16="http://schemas.microsoft.com/office/drawing/2014/main" id="{86D8A9EC-ED6F-6648-B8A6-2A8269CAD8F9}"/>
              </a:ext>
            </a:extLst>
          </p:cNvPr>
          <p:cNvSpPr/>
          <p:nvPr/>
        </p:nvSpPr>
        <p:spPr>
          <a:xfrm>
            <a:off x="338036" y="3604600"/>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what the session is about.</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
        <p:nvSpPr>
          <p:cNvPr id="15" name="TextBox 14">
            <a:extLst>
              <a:ext uri="{FF2B5EF4-FFF2-40B4-BE49-F238E27FC236}">
                <a16:creationId xmlns:a16="http://schemas.microsoft.com/office/drawing/2014/main" id="{288928BA-78F6-B24D-A345-6A08AE5EEB78}"/>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53282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F86B6FB3-366A-E14C-A722-2842D7F3D97D}"/>
              </a:ext>
            </a:extLst>
          </p:cNvPr>
          <p:cNvSpPr txBox="1"/>
          <p:nvPr/>
        </p:nvSpPr>
        <p:spPr>
          <a:xfrm>
            <a:off x="1571420" y="5612307"/>
            <a:ext cx="3662448" cy="738664"/>
          </a:xfrm>
          <a:prstGeom prst="rect">
            <a:avLst/>
          </a:prstGeom>
          <a:solidFill>
            <a:schemeClr val="accent2">
              <a:lumMod val="20000"/>
              <a:lumOff val="80000"/>
            </a:schemeClr>
          </a:solidFill>
          <a:ln>
            <a:solidFill>
              <a:schemeClr val="accent2"/>
            </a:solidFill>
          </a:ln>
        </p:spPr>
        <p:txBody>
          <a:bodyPr wrap="square" rtlCol="0">
            <a:spAutoFit/>
          </a:bodyPr>
          <a:lstStyle/>
          <a:p>
            <a:r>
              <a:rPr lang="en-US" sz="1400" dirty="0"/>
              <a:t>When running the first cell in Task 3, why do you get two 10s? Change the variable values or operations to get different numbers.</a:t>
            </a:r>
          </a:p>
        </p:txBody>
      </p:sp>
      <p:sp>
        <p:nvSpPr>
          <p:cNvPr id="27" name="TextBox 26">
            <a:extLst>
              <a:ext uri="{FF2B5EF4-FFF2-40B4-BE49-F238E27FC236}">
                <a16:creationId xmlns:a16="http://schemas.microsoft.com/office/drawing/2014/main" id="{73D3AD33-C49A-2A4B-BA7B-955E36F2C013}"/>
              </a:ext>
            </a:extLst>
          </p:cNvPr>
          <p:cNvSpPr txBox="1"/>
          <p:nvPr/>
        </p:nvSpPr>
        <p:spPr>
          <a:xfrm>
            <a:off x="6038313" y="1804699"/>
            <a:ext cx="1196680" cy="1569660"/>
          </a:xfrm>
          <a:prstGeom prst="rect">
            <a:avLst/>
          </a:prstGeom>
          <a:solidFill>
            <a:schemeClr val="accent1">
              <a:lumMod val="40000"/>
              <a:lumOff val="60000"/>
            </a:schemeClr>
          </a:solidFill>
          <a:ln>
            <a:solidFill>
              <a:schemeClr val="accent1"/>
            </a:solidFill>
          </a:ln>
        </p:spPr>
        <p:txBody>
          <a:bodyPr wrap="square" rtlCol="0">
            <a:spAutoFit/>
          </a:bodyPr>
          <a:lstStyle/>
          <a:p>
            <a:r>
              <a:rPr lang="en-US" sz="1600" dirty="0"/>
              <a:t>How are these  numbers related to the codes above?</a:t>
            </a:r>
          </a:p>
        </p:txBody>
      </p:sp>
      <p:grpSp>
        <p:nvGrpSpPr>
          <p:cNvPr id="20" name="Group 19"/>
          <p:cNvGrpSpPr/>
          <p:nvPr/>
        </p:nvGrpSpPr>
        <p:grpSpPr>
          <a:xfrm>
            <a:off x="422677" y="1236915"/>
            <a:ext cx="11088008" cy="5195701"/>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84161" y="192151"/>
            <a:ext cx="10977569" cy="646331"/>
          </a:xfrm>
          <a:prstGeom prst="rect">
            <a:avLst/>
          </a:prstGeom>
        </p:spPr>
        <p:txBody>
          <a:bodyPr wrap="square">
            <a:spAutoFit/>
          </a:bodyPr>
          <a:lstStyle/>
          <a:p>
            <a:r>
              <a:rPr lang="en-US" sz="3600" b="1" dirty="0"/>
              <a:t>2.2. Programming Number Operations w/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12464" y="1128420"/>
            <a:ext cx="5194322" cy="369332"/>
          </a:xfrm>
          <a:prstGeom prst="rect">
            <a:avLst/>
          </a:prstGeom>
          <a:noFill/>
        </p:spPr>
        <p:txBody>
          <a:bodyPr wrap="square" rtlCol="0">
            <a:spAutoFit/>
          </a:bodyPr>
          <a:lstStyle/>
          <a:p>
            <a:pPr marL="130175" indent="-112713"/>
            <a:r>
              <a:rPr lang="en-US" dirty="0"/>
              <a:t>1. Let’s use Math and Algebra to program with Python. </a:t>
            </a:r>
          </a:p>
        </p:txBody>
      </p:sp>
      <p:sp>
        <p:nvSpPr>
          <p:cNvPr id="22" name="TextBox 21"/>
          <p:cNvSpPr txBox="1"/>
          <p:nvPr/>
        </p:nvSpPr>
        <p:spPr>
          <a:xfrm>
            <a:off x="6068165" y="1179437"/>
            <a:ext cx="5606090" cy="369332"/>
          </a:xfrm>
          <a:prstGeom prst="rect">
            <a:avLst/>
          </a:prstGeom>
          <a:noFill/>
        </p:spPr>
        <p:txBody>
          <a:bodyPr wrap="square" rtlCol="0">
            <a:spAutoFit/>
          </a:bodyPr>
          <a:lstStyle/>
          <a:p>
            <a:pPr marL="176213" indent="-176213"/>
            <a:r>
              <a:rPr lang="en-US" dirty="0"/>
              <a:t>2.  In TASK 2 in </a:t>
            </a:r>
            <a:r>
              <a:rPr lang="en-US" b="1" dirty="0" err="1"/>
              <a:t>Jupyter</a:t>
            </a:r>
            <a:r>
              <a:rPr lang="en-US" dirty="0"/>
              <a:t>,  program and operate equations. </a:t>
            </a:r>
          </a:p>
        </p:txBody>
      </p:sp>
      <p:sp>
        <p:nvSpPr>
          <p:cNvPr id="30" name="TextBox 29"/>
          <p:cNvSpPr txBox="1"/>
          <p:nvPr/>
        </p:nvSpPr>
        <p:spPr>
          <a:xfrm>
            <a:off x="112463" y="3820414"/>
            <a:ext cx="5849796" cy="369332"/>
          </a:xfrm>
          <a:prstGeom prst="rect">
            <a:avLst/>
          </a:prstGeom>
          <a:noFill/>
        </p:spPr>
        <p:txBody>
          <a:bodyPr wrap="square" rtlCol="0">
            <a:spAutoFit/>
          </a:bodyPr>
          <a:lstStyle/>
          <a:p>
            <a:pPr marL="176213" indent="-176213"/>
            <a:r>
              <a:rPr lang="en-US" dirty="0"/>
              <a:t>3. What do you know about PEMDAS? How can order help?</a:t>
            </a:r>
          </a:p>
        </p:txBody>
      </p:sp>
      <p:sp>
        <p:nvSpPr>
          <p:cNvPr id="33" name="TextBox 32"/>
          <p:cNvSpPr txBox="1"/>
          <p:nvPr/>
        </p:nvSpPr>
        <p:spPr>
          <a:xfrm>
            <a:off x="6014085" y="3891163"/>
            <a:ext cx="5930721" cy="1015663"/>
          </a:xfrm>
          <a:prstGeom prst="rect">
            <a:avLst/>
          </a:prstGeom>
          <a:noFill/>
        </p:spPr>
        <p:txBody>
          <a:bodyPr wrap="square" rtlCol="0">
            <a:spAutoFit/>
          </a:bodyPr>
          <a:lstStyle/>
          <a:p>
            <a:pPr marL="176213" indent="-176213"/>
            <a:r>
              <a:rPr lang="en-US" sz="2000" dirty="0"/>
              <a:t>4. Complete rest of tasks in section 2.2. In Task 4, think of variables and PEMDAS. How would you group these numbers?</a:t>
            </a:r>
          </a:p>
        </p:txBody>
      </p:sp>
      <p:sp>
        <p:nvSpPr>
          <p:cNvPr id="50" name="Rectangle 49"/>
          <p:cNvSpPr/>
          <p:nvPr/>
        </p:nvSpPr>
        <p:spPr>
          <a:xfrm>
            <a:off x="593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8"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15" name="Picture 14">
            <a:extLst>
              <a:ext uri="{FF2B5EF4-FFF2-40B4-BE49-F238E27FC236}">
                <a16:creationId xmlns:a16="http://schemas.microsoft.com/office/drawing/2014/main" id="{40A7D122-E6A4-B640-9087-C1EF27D56B95}"/>
              </a:ext>
            </a:extLst>
          </p:cNvPr>
          <p:cNvPicPr>
            <a:picLocks noChangeAspect="1"/>
          </p:cNvPicPr>
          <p:nvPr/>
        </p:nvPicPr>
        <p:blipFill>
          <a:blip r:embed="rId3"/>
          <a:stretch>
            <a:fillRect/>
          </a:stretch>
        </p:blipFill>
        <p:spPr>
          <a:xfrm>
            <a:off x="289715" y="1651589"/>
            <a:ext cx="2013613" cy="2013613"/>
          </a:xfrm>
          <a:prstGeom prst="rect">
            <a:avLst/>
          </a:prstGeom>
        </p:spPr>
      </p:pic>
      <p:pic>
        <p:nvPicPr>
          <p:cNvPr id="35" name="Picture 34"/>
          <p:cNvPicPr>
            <a:picLocks noChangeAspect="1"/>
          </p:cNvPicPr>
          <p:nvPr/>
        </p:nvPicPr>
        <p:blipFill>
          <a:blip r:embed="rId4"/>
          <a:stretch>
            <a:fillRect/>
          </a:stretch>
        </p:blipFill>
        <p:spPr>
          <a:xfrm>
            <a:off x="1510912" y="2126383"/>
            <a:ext cx="551429" cy="495367"/>
          </a:xfrm>
          <a:prstGeom prst="rect">
            <a:avLst/>
          </a:prstGeom>
        </p:spPr>
      </p:pic>
      <p:sp>
        <p:nvSpPr>
          <p:cNvPr id="3" name="TextBox 2"/>
          <p:cNvSpPr txBox="1"/>
          <p:nvPr/>
        </p:nvSpPr>
        <p:spPr>
          <a:xfrm>
            <a:off x="1521843" y="3050349"/>
            <a:ext cx="2445557" cy="738664"/>
          </a:xfrm>
          <a:prstGeom prst="rect">
            <a:avLst/>
          </a:prstGeom>
          <a:solidFill>
            <a:schemeClr val="accent2">
              <a:lumMod val="20000"/>
              <a:lumOff val="80000"/>
            </a:schemeClr>
          </a:solidFill>
          <a:ln>
            <a:solidFill>
              <a:schemeClr val="accent2"/>
            </a:solidFill>
          </a:ln>
        </p:spPr>
        <p:txBody>
          <a:bodyPr wrap="square" rtlCol="0">
            <a:spAutoFit/>
          </a:bodyPr>
          <a:lstStyle/>
          <a:p>
            <a:r>
              <a:rPr lang="en-US" sz="1400" dirty="0"/>
              <a:t>How are these  ‘x’ and ‘y’ different from the ‘x’ and ‘y’ of an image coordinate?</a:t>
            </a:r>
          </a:p>
        </p:txBody>
      </p:sp>
      <p:sp>
        <p:nvSpPr>
          <p:cNvPr id="23" name="TextBox 22">
            <a:extLst>
              <a:ext uri="{FF2B5EF4-FFF2-40B4-BE49-F238E27FC236}">
                <a16:creationId xmlns:a16="http://schemas.microsoft.com/office/drawing/2014/main" id="{E66F0C29-6E3D-7F43-A70F-4CED68EB4A08}"/>
              </a:ext>
            </a:extLst>
          </p:cNvPr>
          <p:cNvSpPr txBox="1"/>
          <p:nvPr/>
        </p:nvSpPr>
        <p:spPr>
          <a:xfrm>
            <a:off x="2941115" y="2393840"/>
            <a:ext cx="2919197"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1600" dirty="0"/>
              <a:t>What variables do you see? </a:t>
            </a:r>
          </a:p>
          <a:p>
            <a:pPr algn="r"/>
            <a:r>
              <a:rPr lang="en-US" sz="1600" i="1" dirty="0"/>
              <a:t>What’s a variable?</a:t>
            </a:r>
          </a:p>
        </p:txBody>
      </p:sp>
      <p:sp>
        <p:nvSpPr>
          <p:cNvPr id="2" name="TextBox 1"/>
          <p:cNvSpPr txBox="1"/>
          <p:nvPr/>
        </p:nvSpPr>
        <p:spPr>
          <a:xfrm>
            <a:off x="2018972" y="1660758"/>
            <a:ext cx="2411978" cy="646331"/>
          </a:xfrm>
          <a:prstGeom prst="rect">
            <a:avLst/>
          </a:prstGeom>
          <a:solidFill>
            <a:schemeClr val="accent1">
              <a:lumMod val="40000"/>
              <a:lumOff val="60000"/>
            </a:schemeClr>
          </a:solidFill>
          <a:ln>
            <a:solidFill>
              <a:schemeClr val="accent1"/>
            </a:solidFill>
          </a:ln>
        </p:spPr>
        <p:txBody>
          <a:bodyPr wrap="square" rtlCol="0">
            <a:spAutoFit/>
          </a:bodyPr>
          <a:lstStyle/>
          <a:p>
            <a:r>
              <a:rPr lang="en-US" dirty="0"/>
              <a:t>What do we remember about linear equations?</a:t>
            </a:r>
          </a:p>
        </p:txBody>
      </p:sp>
      <p:pic>
        <p:nvPicPr>
          <p:cNvPr id="5" name="Picture 4">
            <a:extLst>
              <a:ext uri="{FF2B5EF4-FFF2-40B4-BE49-F238E27FC236}">
                <a16:creationId xmlns:a16="http://schemas.microsoft.com/office/drawing/2014/main" id="{CAAA8668-ADCE-D64A-B4B4-D1B011B038F4}"/>
              </a:ext>
            </a:extLst>
          </p:cNvPr>
          <p:cNvPicPr>
            <a:picLocks noChangeAspect="1"/>
          </p:cNvPicPr>
          <p:nvPr/>
        </p:nvPicPr>
        <p:blipFill>
          <a:blip r:embed="rId5"/>
          <a:stretch>
            <a:fillRect/>
          </a:stretch>
        </p:blipFill>
        <p:spPr>
          <a:xfrm>
            <a:off x="4149870" y="1481424"/>
            <a:ext cx="1765532" cy="895792"/>
          </a:xfrm>
          <a:prstGeom prst="rect">
            <a:avLst/>
          </a:prstGeom>
        </p:spPr>
      </p:pic>
      <p:pic>
        <p:nvPicPr>
          <p:cNvPr id="6" name="Picture 5">
            <a:extLst>
              <a:ext uri="{FF2B5EF4-FFF2-40B4-BE49-F238E27FC236}">
                <a16:creationId xmlns:a16="http://schemas.microsoft.com/office/drawing/2014/main" id="{D5E59C70-B717-8945-BC60-AFAE2F321A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29490" y="3087214"/>
            <a:ext cx="1220336" cy="691165"/>
          </a:xfrm>
          <a:prstGeom prst="rect">
            <a:avLst/>
          </a:prstGeom>
        </p:spPr>
      </p:pic>
      <p:pic>
        <p:nvPicPr>
          <p:cNvPr id="12" name="Picture 11">
            <a:extLst>
              <a:ext uri="{FF2B5EF4-FFF2-40B4-BE49-F238E27FC236}">
                <a16:creationId xmlns:a16="http://schemas.microsoft.com/office/drawing/2014/main" id="{00AD66C7-1A7B-7B45-97F7-0894D281BF0C}"/>
              </a:ext>
            </a:extLst>
          </p:cNvPr>
          <p:cNvPicPr>
            <a:picLocks noChangeAspect="1"/>
          </p:cNvPicPr>
          <p:nvPr/>
        </p:nvPicPr>
        <p:blipFill>
          <a:blip r:embed="rId7"/>
          <a:stretch>
            <a:fillRect/>
          </a:stretch>
        </p:blipFill>
        <p:spPr>
          <a:xfrm>
            <a:off x="7298257" y="1547562"/>
            <a:ext cx="3012633" cy="1985960"/>
          </a:xfrm>
          <a:prstGeom prst="rect">
            <a:avLst/>
          </a:prstGeom>
        </p:spPr>
      </p:pic>
      <p:pic>
        <p:nvPicPr>
          <p:cNvPr id="14" name="Picture 13"/>
          <p:cNvPicPr>
            <a:picLocks noChangeAspect="1"/>
          </p:cNvPicPr>
          <p:nvPr/>
        </p:nvPicPr>
        <p:blipFill>
          <a:blip r:embed="rId8"/>
          <a:stretch>
            <a:fillRect/>
          </a:stretch>
        </p:blipFill>
        <p:spPr>
          <a:xfrm rot="6937707">
            <a:off x="7023514" y="2536758"/>
            <a:ext cx="1160612" cy="1137012"/>
          </a:xfrm>
          <a:prstGeom prst="rect">
            <a:avLst/>
          </a:prstGeom>
        </p:spPr>
      </p:pic>
      <p:pic>
        <p:nvPicPr>
          <p:cNvPr id="17" name="Picture 16">
            <a:extLst>
              <a:ext uri="{FF2B5EF4-FFF2-40B4-BE49-F238E27FC236}">
                <a16:creationId xmlns:a16="http://schemas.microsoft.com/office/drawing/2014/main" id="{94CCE091-1FA7-E541-9231-D7E6962DF4FB}"/>
              </a:ext>
            </a:extLst>
          </p:cNvPr>
          <p:cNvPicPr>
            <a:picLocks noChangeAspect="1"/>
          </p:cNvPicPr>
          <p:nvPr/>
        </p:nvPicPr>
        <p:blipFill>
          <a:blip r:embed="rId9"/>
          <a:stretch>
            <a:fillRect/>
          </a:stretch>
        </p:blipFill>
        <p:spPr>
          <a:xfrm>
            <a:off x="9265419" y="3067711"/>
            <a:ext cx="2868861" cy="739075"/>
          </a:xfrm>
          <a:prstGeom prst="rect">
            <a:avLst/>
          </a:prstGeom>
          <a:ln>
            <a:solidFill>
              <a:schemeClr val="tx1">
                <a:lumMod val="50000"/>
                <a:lumOff val="50000"/>
              </a:schemeClr>
            </a:solidFill>
          </a:ln>
        </p:spPr>
      </p:pic>
      <p:sp>
        <p:nvSpPr>
          <p:cNvPr id="18" name="Down Arrow 17">
            <a:extLst>
              <a:ext uri="{FF2B5EF4-FFF2-40B4-BE49-F238E27FC236}">
                <a16:creationId xmlns:a16="http://schemas.microsoft.com/office/drawing/2014/main" id="{80A9357C-FDC2-834D-A03C-B0338F80DEDB}"/>
              </a:ext>
            </a:extLst>
          </p:cNvPr>
          <p:cNvSpPr/>
          <p:nvPr/>
        </p:nvSpPr>
        <p:spPr>
          <a:xfrm rot="787200">
            <a:off x="10636027" y="2259119"/>
            <a:ext cx="181863" cy="972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5F5FAB69-7FEC-964C-B02B-12279E14A7B2}"/>
              </a:ext>
            </a:extLst>
          </p:cNvPr>
          <p:cNvSpPr/>
          <p:nvPr/>
        </p:nvSpPr>
        <p:spPr>
          <a:xfrm rot="4769792">
            <a:off x="9592941" y="1114022"/>
            <a:ext cx="154758" cy="18359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2ED514C-60E8-5340-843B-2CF5B843FC8C}"/>
              </a:ext>
            </a:extLst>
          </p:cNvPr>
          <p:cNvSpPr txBox="1"/>
          <p:nvPr/>
        </p:nvSpPr>
        <p:spPr>
          <a:xfrm>
            <a:off x="10578653" y="1545032"/>
            <a:ext cx="1366154" cy="1169551"/>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Play w/ these equations. Come up with other values. What happens?</a:t>
            </a:r>
          </a:p>
        </p:txBody>
      </p:sp>
      <p:sp>
        <p:nvSpPr>
          <p:cNvPr id="24" name="Rectangle 23">
            <a:extLst>
              <a:ext uri="{FF2B5EF4-FFF2-40B4-BE49-F238E27FC236}">
                <a16:creationId xmlns:a16="http://schemas.microsoft.com/office/drawing/2014/main" id="{092E528B-4631-C544-809E-AFE1AB051BB3}"/>
              </a:ext>
            </a:extLst>
          </p:cNvPr>
          <p:cNvSpPr/>
          <p:nvPr/>
        </p:nvSpPr>
        <p:spPr>
          <a:xfrm>
            <a:off x="1110343" y="4164868"/>
            <a:ext cx="4817902" cy="1323439"/>
          </a:xfrm>
          <a:prstGeom prst="rect">
            <a:avLst/>
          </a:prstGeom>
          <a:solidFill>
            <a:schemeClr val="accent1">
              <a:lumMod val="40000"/>
              <a:lumOff val="60000"/>
            </a:schemeClr>
          </a:solidFill>
          <a:ln>
            <a:solidFill>
              <a:schemeClr val="accent1"/>
            </a:solidFill>
          </a:ln>
        </p:spPr>
        <p:txBody>
          <a:bodyPr wrap="square">
            <a:spAutoFit/>
          </a:bodyPr>
          <a:lstStyle/>
          <a:p>
            <a:r>
              <a:rPr lang="en-US" sz="1600" b="1" dirty="0">
                <a:solidFill>
                  <a:srgbClr val="000000"/>
                </a:solidFill>
              </a:rPr>
              <a:t>In Equations, we operate in this order:</a:t>
            </a:r>
            <a:r>
              <a:rPr lang="en-US" sz="1600" dirty="0">
                <a:solidFill>
                  <a:srgbClr val="000000"/>
                </a:solidFill>
              </a:rPr>
              <a:t> </a:t>
            </a:r>
          </a:p>
          <a:p>
            <a:pPr marL="288925" indent="63500">
              <a:buFont typeface="+mj-lt"/>
              <a:buAutoNum type="arabicPeriod"/>
            </a:pPr>
            <a:r>
              <a:rPr lang="en-US" sz="1600" dirty="0">
                <a:solidFill>
                  <a:srgbClr val="000000"/>
                </a:solidFill>
              </a:rPr>
              <a:t>P: Parenthesis.</a:t>
            </a:r>
          </a:p>
          <a:p>
            <a:pPr marL="288925" indent="63500">
              <a:buFont typeface="+mj-lt"/>
              <a:buAutoNum type="arabicPeriod"/>
            </a:pPr>
            <a:r>
              <a:rPr lang="en-US" sz="1600" dirty="0">
                <a:solidFill>
                  <a:srgbClr val="000000"/>
                </a:solidFill>
              </a:rPr>
              <a:t>E: Exponents.</a:t>
            </a:r>
          </a:p>
          <a:p>
            <a:pPr marL="288925" indent="63500">
              <a:buFont typeface="+mj-lt"/>
              <a:buAutoNum type="arabicPeriod"/>
            </a:pPr>
            <a:r>
              <a:rPr lang="en-US" sz="1600" dirty="0">
                <a:solidFill>
                  <a:srgbClr val="000000"/>
                </a:solidFill>
              </a:rPr>
              <a:t>MD: Multiplications and divisions from left to right.</a:t>
            </a:r>
          </a:p>
          <a:p>
            <a:pPr marL="288925" indent="63500">
              <a:buFont typeface="+mj-lt"/>
              <a:buAutoNum type="arabicPeriod"/>
            </a:pPr>
            <a:r>
              <a:rPr lang="en-US" sz="1600" dirty="0">
                <a:solidFill>
                  <a:srgbClr val="000000"/>
                </a:solidFill>
              </a:rPr>
              <a:t>AS: Additions and subtractions from left to right.</a:t>
            </a:r>
          </a:p>
        </p:txBody>
      </p:sp>
      <p:pic>
        <p:nvPicPr>
          <p:cNvPr id="26" name="Picture 25">
            <a:extLst>
              <a:ext uri="{FF2B5EF4-FFF2-40B4-BE49-F238E27FC236}">
                <a16:creationId xmlns:a16="http://schemas.microsoft.com/office/drawing/2014/main" id="{B96C3914-BF76-7342-931E-2737E801C54B}"/>
              </a:ext>
            </a:extLst>
          </p:cNvPr>
          <p:cNvPicPr>
            <a:picLocks noChangeAspect="1"/>
          </p:cNvPicPr>
          <p:nvPr/>
        </p:nvPicPr>
        <p:blipFill rotWithShape="1">
          <a:blip r:embed="rId10"/>
          <a:srcRect r="11366"/>
          <a:stretch/>
        </p:blipFill>
        <p:spPr>
          <a:xfrm>
            <a:off x="103659" y="4611293"/>
            <a:ext cx="1301793" cy="1708434"/>
          </a:xfrm>
          <a:prstGeom prst="rect">
            <a:avLst/>
          </a:prstGeom>
        </p:spPr>
      </p:pic>
      <p:pic>
        <p:nvPicPr>
          <p:cNvPr id="31" name="Picture 3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5130611" y="5498168"/>
            <a:ext cx="767102" cy="908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EF0AFBE3-0EC5-E741-8EAA-A64D45AB2441}"/>
              </a:ext>
            </a:extLst>
          </p:cNvPr>
          <p:cNvPicPr>
            <a:picLocks noChangeAspect="1"/>
          </p:cNvPicPr>
          <p:nvPr/>
        </p:nvPicPr>
        <p:blipFill>
          <a:blip r:embed="rId8"/>
          <a:stretch>
            <a:fillRect/>
          </a:stretch>
        </p:blipFill>
        <p:spPr>
          <a:xfrm rot="16200000">
            <a:off x="613946" y="5555333"/>
            <a:ext cx="823872" cy="1189052"/>
          </a:xfrm>
          <a:prstGeom prst="rect">
            <a:avLst/>
          </a:prstGeom>
        </p:spPr>
      </p:pic>
      <p:pic>
        <p:nvPicPr>
          <p:cNvPr id="38" name="Picture 37">
            <a:extLst>
              <a:ext uri="{FF2B5EF4-FFF2-40B4-BE49-F238E27FC236}">
                <a16:creationId xmlns:a16="http://schemas.microsoft.com/office/drawing/2014/main" id="{7C17BF30-43F9-CA4D-9EA7-6686B9DD8B19}"/>
              </a:ext>
            </a:extLst>
          </p:cNvPr>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213137" y="4879736"/>
            <a:ext cx="1015160" cy="1280803"/>
          </a:xfrm>
          <a:prstGeom prst="rect">
            <a:avLst/>
          </a:prstGeom>
          <a:ln w="31750" cap="sq">
            <a:noFill/>
            <a:miter lim="800000"/>
          </a:ln>
          <a:extLst>
            <a:ext uri="{53640926-AAD7-44D8-BBD7-CCE9431645EC}">
              <a14:shadowObscured xmlns:a14="http://schemas.microsoft.com/office/drawing/2010/main"/>
            </a:ext>
          </a:extLst>
        </p:spPr>
      </p:pic>
      <p:sp>
        <p:nvSpPr>
          <p:cNvPr id="28" name="Oval Callout 27">
            <a:extLst>
              <a:ext uri="{FF2B5EF4-FFF2-40B4-BE49-F238E27FC236}">
                <a16:creationId xmlns:a16="http://schemas.microsoft.com/office/drawing/2014/main" id="{8641EBB8-E475-5543-BFFE-5DBDAC82D8AF}"/>
              </a:ext>
            </a:extLst>
          </p:cNvPr>
          <p:cNvSpPr/>
          <p:nvPr/>
        </p:nvSpPr>
        <p:spPr>
          <a:xfrm>
            <a:off x="9575720" y="4597898"/>
            <a:ext cx="2234082" cy="1140025"/>
          </a:xfrm>
          <a:prstGeom prst="wedgeEllipseCallout">
            <a:avLst>
              <a:gd name="adj1" fmla="val -79288"/>
              <a:gd name="adj2" fmla="val 49550"/>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 do you think about doing Math with Python?</a:t>
            </a:r>
          </a:p>
        </p:txBody>
      </p:sp>
      <p:sp>
        <p:nvSpPr>
          <p:cNvPr id="40" name="TextBox 39">
            <a:extLst>
              <a:ext uri="{FF2B5EF4-FFF2-40B4-BE49-F238E27FC236}">
                <a16:creationId xmlns:a16="http://schemas.microsoft.com/office/drawing/2014/main" id="{1630588B-8B29-024E-AE85-0EE2ED61DBFC}"/>
              </a:ext>
            </a:extLst>
          </p:cNvPr>
          <p:cNvSpPr txBox="1"/>
          <p:nvPr/>
        </p:nvSpPr>
        <p:spPr>
          <a:xfrm>
            <a:off x="6339876" y="5257575"/>
            <a:ext cx="1750681" cy="830997"/>
          </a:xfrm>
          <a:prstGeom prst="rect">
            <a:avLst/>
          </a:prstGeom>
          <a:solidFill>
            <a:schemeClr val="accent2">
              <a:lumMod val="40000"/>
              <a:lumOff val="60000"/>
            </a:schemeClr>
          </a:solidFill>
          <a:ln>
            <a:solidFill>
              <a:schemeClr val="accent2"/>
            </a:solidFill>
          </a:ln>
        </p:spPr>
        <p:txBody>
          <a:bodyPr wrap="square" rtlCol="0">
            <a:spAutoFit/>
          </a:bodyPr>
          <a:lstStyle/>
          <a:p>
            <a:pPr algn="ctr"/>
            <a:r>
              <a:rPr lang="en-US" sz="1600" dirty="0"/>
              <a:t>We’re almost ready to program the guessing game!</a:t>
            </a:r>
          </a:p>
        </p:txBody>
      </p:sp>
      <p:sp>
        <p:nvSpPr>
          <p:cNvPr id="39" name="TextBox 38">
            <a:extLst>
              <a:ext uri="{FF2B5EF4-FFF2-40B4-BE49-F238E27FC236}">
                <a16:creationId xmlns:a16="http://schemas.microsoft.com/office/drawing/2014/main" id="{6D4450EA-3411-1C42-8FDD-85059F5C0180}"/>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4686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394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26571" y="2143591"/>
            <a:ext cx="5654401"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the </a:t>
            </a:r>
            <a:r>
              <a:rPr lang="en-US" b="1" dirty="0"/>
              <a:t>“</a:t>
            </a:r>
            <a:r>
              <a:rPr lang="en-US" b="1" dirty="0" err="1"/>
              <a:t>Jupyter</a:t>
            </a:r>
            <a:r>
              <a:rPr lang="en-US" b="1" dirty="0"/>
              <a:t>” </a:t>
            </a:r>
            <a:r>
              <a:rPr lang="en-US" dirty="0"/>
              <a:t>notebook accessed via Terminal </a:t>
            </a:r>
          </a:p>
          <a:p>
            <a:pPr marL="360362" indent="-342900">
              <a:buFontTx/>
              <a:buAutoNum type="arabicPeriod"/>
            </a:pPr>
            <a:r>
              <a:rPr lang="en-US" dirty="0"/>
              <a:t>Folder: /home/pi/AOLME/Session 2/  </a:t>
            </a:r>
          </a:p>
          <a:p>
            <a:pPr marL="360362" indent="-342900">
              <a:buAutoNum type="arabicPeriod"/>
            </a:pPr>
            <a:r>
              <a:rPr lang="en-US" dirty="0"/>
              <a:t>Raspberry Pi and Monitor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448351" y="1086623"/>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127417" y="1876045"/>
            <a:ext cx="5698256" cy="2585323"/>
          </a:xfrm>
          <a:prstGeom prst="rect">
            <a:avLst/>
          </a:prstGeom>
          <a:noFill/>
        </p:spPr>
        <p:txBody>
          <a:bodyPr wrap="square" rtlCol="0">
            <a:spAutoFit/>
          </a:bodyPr>
          <a:lstStyle/>
          <a:p>
            <a:pPr marL="360362" indent="-342900">
              <a:buAutoNum type="arabicPeriod"/>
            </a:pPr>
            <a:r>
              <a:rPr lang="en-US" dirty="0"/>
              <a:t>Make sure that students understand that variables can be determined in many way. Have them identify and talk about them every time they define them </a:t>
            </a:r>
          </a:p>
          <a:p>
            <a:pPr marL="360362" indent="-342900">
              <a:buAutoNum type="arabicPeriod"/>
            </a:pPr>
            <a:r>
              <a:rPr lang="en-US" dirty="0"/>
              <a:t>When running each cell, make sure to have them predict and then try to identify what each code lines does. Perhaps changing numbers can help figure out better what the codes do.</a:t>
            </a:r>
          </a:p>
          <a:p>
            <a:pPr marL="360362" indent="-342900">
              <a:buAutoNum type="arabicPeriod"/>
            </a:pPr>
            <a:r>
              <a:rPr lang="en-US" dirty="0"/>
              <a:t>Discuss how the order of operations, grouping and definitions of variables might help solving a problem.</a:t>
            </a:r>
          </a:p>
        </p:txBody>
      </p:sp>
      <p:sp>
        <p:nvSpPr>
          <p:cNvPr id="12" name="Rectangle 11"/>
          <p:cNvSpPr/>
          <p:nvPr/>
        </p:nvSpPr>
        <p:spPr>
          <a:xfrm>
            <a:off x="326571" y="198355"/>
            <a:ext cx="11454767" cy="646331"/>
          </a:xfrm>
          <a:prstGeom prst="rect">
            <a:avLst/>
          </a:prstGeom>
        </p:spPr>
        <p:txBody>
          <a:bodyPr wrap="square">
            <a:spAutoFit/>
          </a:bodyPr>
          <a:lstStyle/>
          <a:p>
            <a:r>
              <a:rPr lang="en-US" sz="3600" b="1" dirty="0"/>
              <a:t>2.2. Programming Number Operations w/ Python</a:t>
            </a:r>
            <a:endParaRPr lang="en-US" sz="3600" dirty="0"/>
          </a:p>
        </p:txBody>
      </p:sp>
      <p:sp>
        <p:nvSpPr>
          <p:cNvPr id="3" name="Rectangle 2">
            <a:extLst>
              <a:ext uri="{FF2B5EF4-FFF2-40B4-BE49-F238E27FC236}">
                <a16:creationId xmlns:a16="http://schemas.microsoft.com/office/drawing/2014/main" id="{0B634073-5DCD-8A4C-90DC-95F1CE6D53F9}"/>
              </a:ext>
            </a:extLst>
          </p:cNvPr>
          <p:cNvSpPr/>
          <p:nvPr/>
        </p:nvSpPr>
        <p:spPr>
          <a:xfrm>
            <a:off x="1155366" y="5353143"/>
            <a:ext cx="9944101" cy="646331"/>
          </a:xfrm>
          <a:prstGeom prst="rect">
            <a:avLst/>
          </a:prstGeom>
        </p:spPr>
        <p:txBody>
          <a:bodyPr wrap="square">
            <a:spAutoFit/>
          </a:bodyPr>
          <a:lstStyle/>
          <a:p>
            <a:pPr lvl="0"/>
            <a:r>
              <a:rPr lang="en-US" b="1" dirty="0"/>
              <a:t>Activity 2 Goal 1: </a:t>
            </a:r>
            <a:r>
              <a:rPr lang="en-US" dirty="0"/>
              <a:t>Program basic operations and variables in Python. </a:t>
            </a:r>
            <a:r>
              <a:rPr lang="en-US" b="1" dirty="0"/>
              <a:t>Goal 2</a:t>
            </a:r>
            <a:r>
              <a:rPr lang="en-US" dirty="0"/>
              <a:t>: Solve and create own operations, and arithmetic-algebraic expressions.</a:t>
            </a:r>
          </a:p>
        </p:txBody>
      </p:sp>
      <p:sp>
        <p:nvSpPr>
          <p:cNvPr id="14" name="TextBox 13">
            <a:extLst>
              <a:ext uri="{FF2B5EF4-FFF2-40B4-BE49-F238E27FC236}">
                <a16:creationId xmlns:a16="http://schemas.microsoft.com/office/drawing/2014/main" id="{8289753B-FD97-C84A-B729-7612B2784670}"/>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130836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17CC3F5-4B5F-B848-88DB-172FC2FBC3DE}"/>
              </a:ext>
            </a:extLst>
          </p:cNvPr>
          <p:cNvSpPr txBox="1"/>
          <p:nvPr/>
        </p:nvSpPr>
        <p:spPr>
          <a:xfrm>
            <a:off x="9655366" y="5405804"/>
            <a:ext cx="2278746" cy="738664"/>
          </a:xfrm>
          <a:prstGeom prst="rect">
            <a:avLst/>
          </a:prstGeom>
          <a:solidFill>
            <a:schemeClr val="accent1">
              <a:lumMod val="40000"/>
              <a:lumOff val="60000"/>
            </a:schemeClr>
          </a:solidFill>
          <a:ln>
            <a:solidFill>
              <a:schemeClr val="accent1"/>
            </a:solidFill>
          </a:ln>
        </p:spPr>
        <p:txBody>
          <a:bodyPr wrap="square" rtlCol="0">
            <a:spAutoFit/>
          </a:bodyPr>
          <a:lstStyle/>
          <a:p>
            <a:pPr algn="r"/>
            <a:r>
              <a:rPr lang="en-US" sz="1400" dirty="0"/>
              <a:t>Write </a:t>
            </a:r>
            <a:r>
              <a:rPr lang="en-US" sz="1400"/>
              <a:t>in journal ideas </a:t>
            </a:r>
            <a:r>
              <a:rPr lang="en-US" sz="1400" dirty="0"/>
              <a:t>you learned in Session 2 about Python programming.</a:t>
            </a:r>
          </a:p>
        </p:txBody>
      </p:sp>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208981" y="110183"/>
            <a:ext cx="11824202" cy="646331"/>
          </a:xfrm>
          <a:prstGeom prst="rect">
            <a:avLst/>
          </a:prstGeom>
        </p:spPr>
        <p:txBody>
          <a:bodyPr wrap="square">
            <a:spAutoFit/>
          </a:bodyPr>
          <a:lstStyle/>
          <a:p>
            <a:r>
              <a:rPr lang="en-US" sz="3600" b="1" dirty="0"/>
              <a:t>2.3. Creating Your Number Guessing Game w/ Python</a:t>
            </a:r>
            <a:endParaRPr lang="en-US" sz="3600" dirty="0"/>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55263" y="2139423"/>
            <a:ext cx="4245048" cy="1631216"/>
          </a:xfrm>
          <a:prstGeom prst="rect">
            <a:avLst/>
          </a:prstGeom>
          <a:noFill/>
        </p:spPr>
        <p:txBody>
          <a:bodyPr wrap="square" rtlCol="0">
            <a:spAutoFit/>
          </a:bodyPr>
          <a:lstStyle/>
          <a:p>
            <a:pPr marL="358775" indent="-342900">
              <a:buAutoNum type="arabicPeriod"/>
            </a:pPr>
            <a:r>
              <a:rPr lang="en-US" sz="2000" b="1" dirty="0"/>
              <a:t>The Number Guessing Game. </a:t>
            </a:r>
            <a:r>
              <a:rPr lang="en-US" sz="2000" dirty="0"/>
              <a:t>To make the game work, we need to think about inverse operations. </a:t>
            </a:r>
          </a:p>
          <a:p>
            <a:pPr marL="15875" algn="r"/>
            <a:r>
              <a:rPr lang="en-US" sz="2000" i="1" dirty="0"/>
              <a:t>Why do you think we need inverse operations in the number guessing game?</a:t>
            </a:r>
          </a:p>
        </p:txBody>
      </p:sp>
      <p:sp>
        <p:nvSpPr>
          <p:cNvPr id="22" name="TextBox 21"/>
          <p:cNvSpPr txBox="1"/>
          <p:nvPr/>
        </p:nvSpPr>
        <p:spPr>
          <a:xfrm>
            <a:off x="6121082" y="3875502"/>
            <a:ext cx="6070917" cy="1631216"/>
          </a:xfrm>
          <a:prstGeom prst="rect">
            <a:avLst/>
          </a:prstGeom>
          <a:noFill/>
        </p:spPr>
        <p:txBody>
          <a:bodyPr wrap="square" rtlCol="0">
            <a:spAutoFit/>
          </a:bodyPr>
          <a:lstStyle/>
          <a:p>
            <a:r>
              <a:rPr lang="en-US" sz="2000" dirty="0"/>
              <a:t>4. </a:t>
            </a:r>
            <a:r>
              <a:rPr lang="en-US" sz="2000" b="1" dirty="0"/>
              <a:t>Design and program </a:t>
            </a:r>
            <a:r>
              <a:rPr lang="en-US" sz="2000" dirty="0"/>
              <a:t>in your team a number guessing game. Take turns typing in the codes. Save your work.  Use the code in cell 2.3. to start your game.  Then, try to see if someone not from your group can play your game.</a:t>
            </a:r>
          </a:p>
        </p:txBody>
      </p:sp>
      <p:sp>
        <p:nvSpPr>
          <p:cNvPr id="33" name="TextBox 32"/>
          <p:cNvSpPr txBox="1"/>
          <p:nvPr/>
        </p:nvSpPr>
        <p:spPr>
          <a:xfrm>
            <a:off x="685376" y="3877277"/>
            <a:ext cx="4686219" cy="1323439"/>
          </a:xfrm>
          <a:prstGeom prst="rect">
            <a:avLst/>
          </a:prstGeom>
          <a:noFill/>
        </p:spPr>
        <p:txBody>
          <a:bodyPr wrap="square" rtlCol="0">
            <a:spAutoFit/>
          </a:bodyPr>
          <a:lstStyle/>
          <a:p>
            <a:r>
              <a:rPr lang="en-US" sz="2000" dirty="0"/>
              <a:t>3. </a:t>
            </a:r>
            <a:r>
              <a:rPr lang="en-US" sz="2000" b="1" dirty="0"/>
              <a:t>Think:  </a:t>
            </a:r>
            <a:r>
              <a:rPr lang="en-US" sz="2000" dirty="0"/>
              <a:t>What would this game do?</a:t>
            </a:r>
          </a:p>
          <a:p>
            <a:pPr indent="1157288"/>
            <a:r>
              <a:rPr lang="en-US" sz="2000" dirty="0"/>
              <a:t>Give me a number.    x</a:t>
            </a:r>
          </a:p>
          <a:p>
            <a:pPr indent="1157288"/>
            <a:r>
              <a:rPr lang="en-US" sz="2000" dirty="0"/>
              <a:t>Add 3.                      x+3 </a:t>
            </a:r>
          </a:p>
          <a:p>
            <a:pPr indent="1157288"/>
            <a:r>
              <a:rPr lang="en-US" sz="2000" dirty="0"/>
              <a:t>Subtract 3.               (x+3)-3=x</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2016559" y="5373300"/>
            <a:ext cx="2992485" cy="738664"/>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What would be some values or numbers to combine in the guessing game?</a:t>
            </a:r>
          </a:p>
        </p:txBody>
      </p:sp>
      <p:sp>
        <p:nvSpPr>
          <p:cNvPr id="65" name="TextBox 64"/>
          <p:cNvSpPr txBox="1"/>
          <p:nvPr/>
        </p:nvSpPr>
        <p:spPr>
          <a:xfrm>
            <a:off x="5971767" y="1112843"/>
            <a:ext cx="6105756" cy="2646878"/>
          </a:xfrm>
          <a:prstGeom prst="rect">
            <a:avLst/>
          </a:prstGeom>
          <a:noFill/>
        </p:spPr>
        <p:txBody>
          <a:bodyPr wrap="square" rtlCol="0">
            <a:spAutoFit/>
          </a:bodyPr>
          <a:lstStyle/>
          <a:p>
            <a:r>
              <a:rPr lang="en-US" dirty="0"/>
              <a:t>2. </a:t>
            </a:r>
            <a:r>
              <a:rPr lang="en-US" b="1" dirty="0"/>
              <a:t>Inverse Operations: </a:t>
            </a:r>
            <a:r>
              <a:rPr lang="en-US" dirty="0"/>
              <a:t>Multiplication is the inverse of division</a:t>
            </a:r>
          </a:p>
          <a:p>
            <a:r>
              <a:rPr lang="en-US" dirty="0"/>
              <a:t>Consider the following for a game:</a:t>
            </a:r>
          </a:p>
          <a:p>
            <a:pPr indent="1381125"/>
            <a:r>
              <a:rPr lang="en-US" dirty="0"/>
              <a:t>Give me a number     	x</a:t>
            </a:r>
          </a:p>
          <a:p>
            <a:pPr indent="1381125"/>
            <a:r>
              <a:rPr lang="en-US" dirty="0"/>
              <a:t>Multiply by 2.    		2*x</a:t>
            </a:r>
          </a:p>
          <a:p>
            <a:pPr indent="1381125"/>
            <a:r>
              <a:rPr lang="en-US" dirty="0"/>
              <a:t>Divide by 2.			(2*x)/2=x</a:t>
            </a:r>
          </a:p>
          <a:p>
            <a:r>
              <a:rPr lang="en-US" dirty="0"/>
              <a:t>After these steps,  we are back to x.  We "divide by 2" because it is the inverse and it helps get rid of the result from "multiply by 2".  </a:t>
            </a:r>
            <a:r>
              <a:rPr lang="en-US" sz="2000" i="1" dirty="0"/>
              <a:t>Why do we want to get rid of the values we enter?</a:t>
            </a:r>
          </a:p>
          <a:p>
            <a:pPr algn="r"/>
            <a:r>
              <a:rPr lang="en-US" sz="2000" i="1" dirty="0"/>
              <a:t>What’s the inverse operation of addition? Why?</a:t>
            </a:r>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2- 2018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6" name="TextBox 5">
            <a:extLst>
              <a:ext uri="{FF2B5EF4-FFF2-40B4-BE49-F238E27FC236}">
                <a16:creationId xmlns:a16="http://schemas.microsoft.com/office/drawing/2014/main" id="{09FF0D20-168F-984A-A2EF-C50FA89EBA2C}"/>
              </a:ext>
            </a:extLst>
          </p:cNvPr>
          <p:cNvSpPr txBox="1"/>
          <p:nvPr/>
        </p:nvSpPr>
        <p:spPr>
          <a:xfrm>
            <a:off x="6236568" y="5498082"/>
            <a:ext cx="2936596" cy="584775"/>
          </a:xfrm>
          <a:prstGeom prst="rect">
            <a:avLst/>
          </a:prstGeom>
          <a:noFill/>
          <a:ln>
            <a:solidFill>
              <a:schemeClr val="accent1"/>
            </a:solidFill>
          </a:ln>
        </p:spPr>
        <p:txBody>
          <a:bodyPr wrap="square" rtlCol="0">
            <a:spAutoFit/>
          </a:bodyPr>
          <a:lstStyle/>
          <a:p>
            <a:r>
              <a:rPr lang="en-US" sz="1600" dirty="0"/>
              <a:t>Use paper to check and predict whether your game will work.</a:t>
            </a:r>
          </a:p>
        </p:txBody>
      </p:sp>
      <p:grpSp>
        <p:nvGrpSpPr>
          <p:cNvPr id="3" name="Group 2">
            <a:extLst>
              <a:ext uri="{FF2B5EF4-FFF2-40B4-BE49-F238E27FC236}">
                <a16:creationId xmlns:a16="http://schemas.microsoft.com/office/drawing/2014/main" id="{FA4E8D54-CB54-1F49-A5B6-43A5EA5EB5E4}"/>
              </a:ext>
            </a:extLst>
          </p:cNvPr>
          <p:cNvGrpSpPr/>
          <p:nvPr/>
        </p:nvGrpSpPr>
        <p:grpSpPr>
          <a:xfrm>
            <a:off x="333792" y="1579108"/>
            <a:ext cx="1324664" cy="1512037"/>
            <a:chOff x="4392386" y="1705165"/>
            <a:chExt cx="1324664" cy="1512037"/>
          </a:xfrm>
        </p:grpSpPr>
        <p:pic>
          <p:nvPicPr>
            <p:cNvPr id="34" name="Imagen 1">
              <a:extLst>
                <a:ext uri="{FF2B5EF4-FFF2-40B4-BE49-F238E27FC236}">
                  <a16:creationId xmlns:a16="http://schemas.microsoft.com/office/drawing/2014/main" id="{850386AA-0168-AF42-B724-030397F9AFC2}"/>
                </a:ext>
              </a:extLst>
            </p:cNvPr>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a14:imgEffect>
                    </a14:imgLayer>
                  </a14:imgProps>
                </a:ext>
              </a:extLst>
            </a:blip>
            <a:srcRect/>
            <a:stretch>
              <a:fillRect/>
            </a:stretch>
          </p:blipFill>
          <p:spPr bwMode="auto">
            <a:xfrm>
              <a:off x="4392386" y="1705165"/>
              <a:ext cx="1324664" cy="1512037"/>
            </a:xfrm>
            <a:prstGeom prst="rect">
              <a:avLst/>
            </a:prstGeom>
            <a:noFill/>
            <a:ln w="9525">
              <a:noFill/>
              <a:miter lim="800000"/>
              <a:headEnd/>
              <a:tailEnd/>
            </a:ln>
          </p:spPr>
        </p:pic>
        <p:pic>
          <p:nvPicPr>
            <p:cNvPr id="35" name="Picture 34" descr="http://2.bp.blogspot.com/-O23rmC4fjW0/TZBVdtx-nWI/AAAAAAAADyM/5mZRkYUKLd8/s1600/glasses.gif">
              <a:extLst>
                <a:ext uri="{FF2B5EF4-FFF2-40B4-BE49-F238E27FC236}">
                  <a16:creationId xmlns:a16="http://schemas.microsoft.com/office/drawing/2014/main" id="{95329926-EF81-C548-AF50-2736BE6305F1}"/>
                </a:ext>
              </a:extLst>
            </p:cNvPr>
            <p:cNvPicPr/>
            <p:nvPr/>
          </p:nvPicPr>
          <p:blipFill rotWithShape="1">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l="8852" t="51475" r="6230" b="14099"/>
            <a:stretch/>
          </p:blipFill>
          <p:spPr bwMode="auto">
            <a:xfrm>
              <a:off x="4620984" y="1884784"/>
              <a:ext cx="963388" cy="530842"/>
            </a:xfrm>
            <a:prstGeom prst="rect">
              <a:avLst/>
            </a:prstGeom>
            <a:noFill/>
            <a:ln>
              <a:noFill/>
            </a:ln>
            <a:extLst>
              <a:ext uri="{53640926-AAD7-44D8-BBD7-CCE9431645EC}">
                <a14:shadowObscured xmlns:a14="http://schemas.microsoft.com/office/drawing/2010/main"/>
              </a:ext>
            </a:extLst>
          </p:spPr>
        </p:pic>
      </p:grpSp>
      <p:pic>
        <p:nvPicPr>
          <p:cNvPr id="9" name="Picture 8">
            <a:extLst>
              <a:ext uri="{FF2B5EF4-FFF2-40B4-BE49-F238E27FC236}">
                <a16:creationId xmlns:a16="http://schemas.microsoft.com/office/drawing/2014/main" id="{FFD3C5C2-DBC9-4A4A-935D-EEEB5AA8FE4B}"/>
              </a:ext>
            </a:extLst>
          </p:cNvPr>
          <p:cNvPicPr>
            <a:picLocks noChangeAspect="1"/>
          </p:cNvPicPr>
          <p:nvPr/>
        </p:nvPicPr>
        <p:blipFill>
          <a:blip r:embed="rId6">
            <a:duotone>
              <a:prstClr val="black"/>
              <a:schemeClr val="accent1">
                <a:tint val="45000"/>
                <a:satMod val="400000"/>
              </a:schemeClr>
            </a:duotone>
          </a:blip>
          <a:stretch>
            <a:fillRect/>
          </a:stretch>
        </p:blipFill>
        <p:spPr>
          <a:xfrm>
            <a:off x="5108795" y="4031106"/>
            <a:ext cx="694722" cy="900500"/>
          </a:xfrm>
          <a:prstGeom prst="rect">
            <a:avLst/>
          </a:prstGeom>
        </p:spPr>
      </p:pic>
      <p:sp>
        <p:nvSpPr>
          <p:cNvPr id="12" name="Oval Callout 11">
            <a:extLst>
              <a:ext uri="{FF2B5EF4-FFF2-40B4-BE49-F238E27FC236}">
                <a16:creationId xmlns:a16="http://schemas.microsoft.com/office/drawing/2014/main" id="{CE9803FD-E17F-2048-B389-35B29C37EF9D}"/>
              </a:ext>
            </a:extLst>
          </p:cNvPr>
          <p:cNvSpPr/>
          <p:nvPr/>
        </p:nvSpPr>
        <p:spPr>
          <a:xfrm>
            <a:off x="1963037" y="1235544"/>
            <a:ext cx="2472676" cy="835138"/>
          </a:xfrm>
          <a:prstGeom prst="wedgeEllipseCallout">
            <a:avLst>
              <a:gd name="adj1" fmla="val -70719"/>
              <a:gd name="adj2" fmla="val 14124"/>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makes this game work?</a:t>
            </a:r>
          </a:p>
        </p:txBody>
      </p:sp>
      <p:pic>
        <p:nvPicPr>
          <p:cNvPr id="15" name="Picture 14">
            <a:extLst>
              <a:ext uri="{FF2B5EF4-FFF2-40B4-BE49-F238E27FC236}">
                <a16:creationId xmlns:a16="http://schemas.microsoft.com/office/drawing/2014/main" id="{3E795A6E-6FE5-424D-93A7-20E21A3E3954}"/>
              </a:ext>
            </a:extLst>
          </p:cNvPr>
          <p:cNvPicPr>
            <a:picLocks noChangeAspect="1"/>
          </p:cNvPicPr>
          <p:nvPr/>
        </p:nvPicPr>
        <p:blipFill>
          <a:blip r:embed="rId7"/>
          <a:stretch>
            <a:fillRect/>
          </a:stretch>
        </p:blipFill>
        <p:spPr>
          <a:xfrm>
            <a:off x="238162" y="4302663"/>
            <a:ext cx="1547733" cy="2080986"/>
          </a:xfrm>
          <a:prstGeom prst="rect">
            <a:avLst/>
          </a:prstGeom>
        </p:spPr>
      </p:pic>
      <p:pic>
        <p:nvPicPr>
          <p:cNvPr id="41" name="Picture 40">
            <a:extLst>
              <a:ext uri="{FF2B5EF4-FFF2-40B4-BE49-F238E27FC236}">
                <a16:creationId xmlns:a16="http://schemas.microsoft.com/office/drawing/2014/main" id="{E37597FC-C837-D143-A43D-5A037BA830D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024645" y="5295311"/>
            <a:ext cx="780129" cy="9468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2AB172BD-6204-734F-8EB2-E3333DB040C0}"/>
              </a:ext>
            </a:extLst>
          </p:cNvPr>
          <p:cNvSpPr txBox="1"/>
          <p:nvPr/>
        </p:nvSpPr>
        <p:spPr>
          <a:xfrm>
            <a:off x="7102928" y="785830"/>
            <a:ext cx="4854578" cy="276999"/>
          </a:xfrm>
          <a:prstGeom prst="rect">
            <a:avLst/>
          </a:prstGeom>
          <a:solidFill>
            <a:schemeClr val="bg2">
              <a:lumMod val="90000"/>
            </a:schemeClr>
          </a:solidFill>
          <a:ln>
            <a:solidFill>
              <a:schemeClr val="accent1"/>
            </a:solidFill>
          </a:ln>
        </p:spPr>
        <p:txBody>
          <a:bodyPr wrap="square" rtlCol="0">
            <a:spAutoFit/>
          </a:bodyPr>
          <a:lstStyle/>
          <a:p>
            <a:r>
              <a:rPr lang="en-US" sz="1200" b="1" dirty="0"/>
              <a:t>Note</a:t>
            </a:r>
            <a:r>
              <a:rPr lang="en-US" sz="1200" dirty="0"/>
              <a:t>: The numbers in Card match the Tasks numbers in </a:t>
            </a:r>
            <a:r>
              <a:rPr lang="en-US" sz="1200" dirty="0" err="1"/>
              <a:t>Jupyter</a:t>
            </a:r>
            <a:r>
              <a:rPr lang="en-US" sz="1200" dirty="0"/>
              <a:t> Notebook. </a:t>
            </a:r>
          </a:p>
        </p:txBody>
      </p:sp>
    </p:spTree>
    <p:extLst>
      <p:ext uri="{BB962C8B-B14F-4D97-AF65-F5344CB8AC3E}">
        <p14:creationId xmlns:p14="http://schemas.microsoft.com/office/powerpoint/2010/main" val="144827844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41938</TotalTime>
  <Words>1854</Words>
  <Application>Microsoft Macintosh PowerPoint</Application>
  <PresentationFormat>Widescreen</PresentationFormat>
  <Paragraphs>154</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 Unicode MS</vt:lpstr>
      <vt:lpstr>Arial</vt:lpstr>
      <vt:lpstr>Calibri</vt:lpstr>
      <vt:lpstr>Courier New</vt:lpstr>
      <vt:lpstr>Gill Sans MT</vt:lpstr>
      <vt:lpstr>Times New Roman</vt:lpstr>
      <vt:lpstr>Parcel</vt:lpstr>
      <vt:lpstr>AOLME Curriculum SESSION 2</vt:lpstr>
      <vt:lpstr>Level 1</vt:lpstr>
      <vt:lpstr>introduction to Python Programming</vt:lpstr>
      <vt:lpstr>Selected ACTIVITIES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188</cp:revision>
  <cp:lastPrinted>2018-02-03T06:00:07Z</cp:lastPrinted>
  <dcterms:created xsi:type="dcterms:W3CDTF">2017-05-22T00:10:34Z</dcterms:created>
  <dcterms:modified xsi:type="dcterms:W3CDTF">2018-02-19T23:03:20Z</dcterms:modified>
</cp:coreProperties>
</file>